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76" r:id="rId2"/>
    <p:sldId id="273" r:id="rId3"/>
    <p:sldId id="260" r:id="rId4"/>
    <p:sldId id="259" r:id="rId5"/>
    <p:sldId id="270" r:id="rId6"/>
    <p:sldId id="261" r:id="rId7"/>
    <p:sldId id="269" r:id="rId8"/>
    <p:sldId id="267" r:id="rId9"/>
    <p:sldId id="274" r:id="rId10"/>
    <p:sldId id="266" r:id="rId11"/>
    <p:sldId id="278" r:id="rId12"/>
    <p:sldId id="272" r:id="rId13"/>
    <p:sldId id="280" r:id="rId14"/>
    <p:sldId id="279" r:id="rId15"/>
    <p:sldId id="268" r:id="rId16"/>
    <p:sldId id="262" r:id="rId17"/>
    <p:sldId id="275" r:id="rId18"/>
    <p:sldId id="263" r:id="rId19"/>
    <p:sldId id="264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mattzhang989@gmail.com" TargetMode="External"/><Relationship Id="rId2" Type="http://schemas.openxmlformats.org/officeDocument/2006/relationships/hyperlink" Target="https://github.com/melfriedman/KingHous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hyperlink" Target="mailto:melfriedman27@gmail.com" TargetMode="External"/><Relationship Id="rId4" Type="http://schemas.openxmlformats.org/officeDocument/2006/relationships/hyperlink" Target="mailto:markpatterson8@hot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400" dirty="0"/>
              <a:t>Predicting Housing Prices in King County, WA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November 2020</a:t>
            </a:r>
            <a:b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Mark, matt, Mel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large lawn in front of a house&#10;&#10;Description automatically generated">
            <a:extLst>
              <a:ext uri="{FF2B5EF4-FFF2-40B4-BE49-F238E27FC236}">
                <a16:creationId xmlns:a16="http://schemas.microsoft.com/office/drawing/2014/main" id="{BA55EC64-86FB-43CD-A169-8CD078D6B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14782" cy="3273322"/>
          </a:xfrm>
          <a:prstGeom prst="rect">
            <a:avLst/>
          </a:prstGeom>
        </p:spPr>
      </p:pic>
      <p:pic>
        <p:nvPicPr>
          <p:cNvPr id="8" name="Picture 7" descr="A wooden bench in front of a house&#10;&#10;Description automatically generated">
            <a:extLst>
              <a:ext uri="{FF2B5EF4-FFF2-40B4-BE49-F238E27FC236}">
                <a16:creationId xmlns:a16="http://schemas.microsoft.com/office/drawing/2014/main" id="{18268ED0-CC67-440C-8ADE-995329EC0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1" y="3171985"/>
            <a:ext cx="4921093" cy="368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7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FFBF-3C41-4DA6-B6F5-0B9A1A3D7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Modeling Journey</a:t>
            </a:r>
          </a:p>
        </p:txBody>
      </p:sp>
      <p:sp>
        <p:nvSpPr>
          <p:cNvPr id="4" name="Google Shape;1683;p34">
            <a:extLst>
              <a:ext uri="{FF2B5EF4-FFF2-40B4-BE49-F238E27FC236}">
                <a16:creationId xmlns:a16="http://schemas.microsoft.com/office/drawing/2014/main" id="{2467FD9B-DDF0-428B-9FA4-EE79C03D08F0}"/>
              </a:ext>
            </a:extLst>
          </p:cNvPr>
          <p:cNvSpPr/>
          <p:nvPr/>
        </p:nvSpPr>
        <p:spPr>
          <a:xfrm>
            <a:off x="6890726" y="2874579"/>
            <a:ext cx="587975" cy="282100"/>
          </a:xfrm>
          <a:custGeom>
            <a:avLst/>
            <a:gdLst/>
            <a:ahLst/>
            <a:cxnLst/>
            <a:rect l="l" t="t" r="r" b="b"/>
            <a:pathLst>
              <a:path w="23519" h="11284" extrusionOk="0">
                <a:moveTo>
                  <a:pt x="0" y="4079"/>
                </a:moveTo>
                <a:lnTo>
                  <a:pt x="1178" y="1768"/>
                </a:lnTo>
                <a:lnTo>
                  <a:pt x="2673" y="499"/>
                </a:lnTo>
                <a:lnTo>
                  <a:pt x="6344" y="0"/>
                </a:lnTo>
                <a:lnTo>
                  <a:pt x="8927" y="997"/>
                </a:lnTo>
                <a:lnTo>
                  <a:pt x="10196" y="4124"/>
                </a:lnTo>
                <a:lnTo>
                  <a:pt x="14229" y="4124"/>
                </a:lnTo>
                <a:lnTo>
                  <a:pt x="20619" y="4487"/>
                </a:lnTo>
                <a:lnTo>
                  <a:pt x="22522" y="4351"/>
                </a:lnTo>
                <a:lnTo>
                  <a:pt x="23157" y="4849"/>
                </a:lnTo>
                <a:lnTo>
                  <a:pt x="23519" y="7432"/>
                </a:lnTo>
                <a:lnTo>
                  <a:pt x="22885" y="7976"/>
                </a:lnTo>
                <a:lnTo>
                  <a:pt x="21616" y="7976"/>
                </a:lnTo>
                <a:lnTo>
                  <a:pt x="21435" y="8837"/>
                </a:lnTo>
                <a:lnTo>
                  <a:pt x="19350" y="8882"/>
                </a:lnTo>
                <a:lnTo>
                  <a:pt x="18806" y="7795"/>
                </a:lnTo>
                <a:lnTo>
                  <a:pt x="16586" y="7749"/>
                </a:lnTo>
                <a:lnTo>
                  <a:pt x="15861" y="8610"/>
                </a:lnTo>
                <a:lnTo>
                  <a:pt x="14728" y="7568"/>
                </a:lnTo>
                <a:lnTo>
                  <a:pt x="14093" y="8565"/>
                </a:lnTo>
                <a:lnTo>
                  <a:pt x="12371" y="7795"/>
                </a:lnTo>
                <a:lnTo>
                  <a:pt x="10921" y="7976"/>
                </a:lnTo>
                <a:lnTo>
                  <a:pt x="10105" y="8792"/>
                </a:lnTo>
                <a:lnTo>
                  <a:pt x="8383" y="10695"/>
                </a:lnTo>
                <a:lnTo>
                  <a:pt x="6933" y="11284"/>
                </a:lnTo>
                <a:lnTo>
                  <a:pt x="3172" y="10831"/>
                </a:lnTo>
                <a:lnTo>
                  <a:pt x="680" y="915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5" name="Google Shape;1684;p34">
            <a:extLst>
              <a:ext uri="{FF2B5EF4-FFF2-40B4-BE49-F238E27FC236}">
                <a16:creationId xmlns:a16="http://schemas.microsoft.com/office/drawing/2014/main" id="{8A2A3B0E-CF1D-4F0D-833C-60B8F16B96F8}"/>
              </a:ext>
            </a:extLst>
          </p:cNvPr>
          <p:cNvSpPr/>
          <p:nvPr/>
        </p:nvSpPr>
        <p:spPr>
          <a:xfrm>
            <a:off x="4447280" y="2626475"/>
            <a:ext cx="472425" cy="540400"/>
          </a:xfrm>
          <a:custGeom>
            <a:avLst/>
            <a:gdLst/>
            <a:ahLst/>
            <a:cxnLst/>
            <a:rect l="l" t="t" r="r" b="b"/>
            <a:pathLst>
              <a:path w="18897" h="21616" extrusionOk="0">
                <a:moveTo>
                  <a:pt x="0" y="9924"/>
                </a:moveTo>
                <a:lnTo>
                  <a:pt x="2945" y="6390"/>
                </a:lnTo>
                <a:lnTo>
                  <a:pt x="5619" y="3716"/>
                </a:lnTo>
                <a:lnTo>
                  <a:pt x="7885" y="1903"/>
                </a:lnTo>
                <a:lnTo>
                  <a:pt x="9426" y="0"/>
                </a:lnTo>
                <a:lnTo>
                  <a:pt x="10151" y="0"/>
                </a:lnTo>
                <a:lnTo>
                  <a:pt x="12553" y="2402"/>
                </a:lnTo>
                <a:lnTo>
                  <a:pt x="14683" y="5483"/>
                </a:lnTo>
                <a:lnTo>
                  <a:pt x="14683" y="2220"/>
                </a:lnTo>
                <a:lnTo>
                  <a:pt x="17084" y="2266"/>
                </a:lnTo>
                <a:lnTo>
                  <a:pt x="16903" y="7522"/>
                </a:lnTo>
                <a:lnTo>
                  <a:pt x="18670" y="9335"/>
                </a:lnTo>
                <a:lnTo>
                  <a:pt x="18897" y="10695"/>
                </a:lnTo>
                <a:lnTo>
                  <a:pt x="18444" y="11238"/>
                </a:lnTo>
                <a:lnTo>
                  <a:pt x="17538" y="10785"/>
                </a:lnTo>
                <a:lnTo>
                  <a:pt x="17311" y="20619"/>
                </a:lnTo>
                <a:lnTo>
                  <a:pt x="16133" y="21254"/>
                </a:lnTo>
                <a:lnTo>
                  <a:pt x="2447" y="21616"/>
                </a:lnTo>
                <a:lnTo>
                  <a:pt x="1948" y="20936"/>
                </a:lnTo>
                <a:lnTo>
                  <a:pt x="2130" y="10287"/>
                </a:lnTo>
                <a:lnTo>
                  <a:pt x="1269" y="1101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6" name="Google Shape;1685;p34">
            <a:extLst>
              <a:ext uri="{FF2B5EF4-FFF2-40B4-BE49-F238E27FC236}">
                <a16:creationId xmlns:a16="http://schemas.microsoft.com/office/drawing/2014/main" id="{F3D6E708-F970-4A0D-9873-35DEB2069B82}"/>
              </a:ext>
            </a:extLst>
          </p:cNvPr>
          <p:cNvSpPr/>
          <p:nvPr/>
        </p:nvSpPr>
        <p:spPr>
          <a:xfrm>
            <a:off x="9305391" y="2572030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686;p34">
            <a:extLst>
              <a:ext uri="{FF2B5EF4-FFF2-40B4-BE49-F238E27FC236}">
                <a16:creationId xmlns:a16="http://schemas.microsoft.com/office/drawing/2014/main" id="{F9C41D5D-1293-4F6A-8714-E68E738B92D4}"/>
              </a:ext>
            </a:extLst>
          </p:cNvPr>
          <p:cNvSpPr/>
          <p:nvPr/>
        </p:nvSpPr>
        <p:spPr>
          <a:xfrm>
            <a:off x="1613998" y="2529424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87;p34">
            <a:extLst>
              <a:ext uri="{FF2B5EF4-FFF2-40B4-BE49-F238E27FC236}">
                <a16:creationId xmlns:a16="http://schemas.microsoft.com/office/drawing/2014/main" id="{1D4975A8-44A6-41F6-93FF-80B634A0C917}"/>
              </a:ext>
            </a:extLst>
          </p:cNvPr>
          <p:cNvSpPr/>
          <p:nvPr/>
        </p:nvSpPr>
        <p:spPr>
          <a:xfrm>
            <a:off x="4173447" y="2468025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88;p34">
            <a:extLst>
              <a:ext uri="{FF2B5EF4-FFF2-40B4-BE49-F238E27FC236}">
                <a16:creationId xmlns:a16="http://schemas.microsoft.com/office/drawing/2014/main" id="{398BB0B3-F47B-44A5-91B3-011DBC6B72F4}"/>
              </a:ext>
            </a:extLst>
          </p:cNvPr>
          <p:cNvSpPr/>
          <p:nvPr/>
        </p:nvSpPr>
        <p:spPr>
          <a:xfrm>
            <a:off x="6674189" y="2544654"/>
            <a:ext cx="1027274" cy="939113"/>
          </a:xfrm>
          <a:custGeom>
            <a:avLst/>
            <a:gdLst/>
            <a:ahLst/>
            <a:cxnLst/>
            <a:rect l="l" t="t" r="r" b="b"/>
            <a:pathLst>
              <a:path w="18419" h="16833" extrusionOk="0">
                <a:moveTo>
                  <a:pt x="12177" y="0"/>
                </a:moveTo>
                <a:cubicBezTo>
                  <a:pt x="11648" y="0"/>
                  <a:pt x="11109" y="46"/>
                  <a:pt x="10599" y="46"/>
                </a:cubicBezTo>
                <a:cubicBezTo>
                  <a:pt x="10579" y="46"/>
                  <a:pt x="10558" y="46"/>
                  <a:pt x="10538" y="46"/>
                </a:cubicBezTo>
                <a:cubicBezTo>
                  <a:pt x="10391" y="45"/>
                  <a:pt x="10250" y="43"/>
                  <a:pt x="10112" y="43"/>
                </a:cubicBezTo>
                <a:cubicBezTo>
                  <a:pt x="9632" y="43"/>
                  <a:pt x="9195" y="68"/>
                  <a:pt x="8715" y="262"/>
                </a:cubicBezTo>
                <a:cubicBezTo>
                  <a:pt x="8256" y="447"/>
                  <a:pt x="7784" y="577"/>
                  <a:pt x="7306" y="707"/>
                </a:cubicBezTo>
                <a:cubicBezTo>
                  <a:pt x="6073" y="1039"/>
                  <a:pt x="5021" y="1344"/>
                  <a:pt x="3911" y="2033"/>
                </a:cubicBezTo>
                <a:cubicBezTo>
                  <a:pt x="2246" y="3062"/>
                  <a:pt x="855" y="4763"/>
                  <a:pt x="292" y="6650"/>
                </a:cubicBezTo>
                <a:cubicBezTo>
                  <a:pt x="1" y="7637"/>
                  <a:pt x="143" y="8746"/>
                  <a:pt x="143" y="9767"/>
                </a:cubicBezTo>
                <a:cubicBezTo>
                  <a:pt x="143" y="10640"/>
                  <a:pt x="117" y="11328"/>
                  <a:pt x="422" y="12145"/>
                </a:cubicBezTo>
                <a:cubicBezTo>
                  <a:pt x="801" y="13168"/>
                  <a:pt x="1482" y="13643"/>
                  <a:pt x="2176" y="14444"/>
                </a:cubicBezTo>
                <a:cubicBezTo>
                  <a:pt x="2652" y="14992"/>
                  <a:pt x="3083" y="15451"/>
                  <a:pt x="3665" y="15882"/>
                </a:cubicBezTo>
                <a:cubicBezTo>
                  <a:pt x="4306" y="16414"/>
                  <a:pt x="5631" y="16763"/>
                  <a:pt x="6744" y="16763"/>
                </a:cubicBezTo>
                <a:cubicBezTo>
                  <a:pt x="7524" y="16763"/>
                  <a:pt x="8354" y="16832"/>
                  <a:pt x="9165" y="16832"/>
                </a:cubicBezTo>
                <a:cubicBezTo>
                  <a:pt x="9611" y="16832"/>
                  <a:pt x="10052" y="16811"/>
                  <a:pt x="10475" y="16746"/>
                </a:cubicBezTo>
                <a:cubicBezTo>
                  <a:pt x="11206" y="16633"/>
                  <a:pt x="12077" y="16225"/>
                  <a:pt x="12731" y="15896"/>
                </a:cubicBezTo>
                <a:cubicBezTo>
                  <a:pt x="13538" y="15487"/>
                  <a:pt x="14352" y="15025"/>
                  <a:pt x="15119" y="14547"/>
                </a:cubicBezTo>
                <a:cubicBezTo>
                  <a:pt x="16150" y="13902"/>
                  <a:pt x="17063" y="13221"/>
                  <a:pt x="17758" y="12198"/>
                </a:cubicBezTo>
                <a:cubicBezTo>
                  <a:pt x="18389" y="11262"/>
                  <a:pt x="18399" y="10368"/>
                  <a:pt x="18402" y="9275"/>
                </a:cubicBezTo>
                <a:cubicBezTo>
                  <a:pt x="18419" y="6633"/>
                  <a:pt x="17798" y="4102"/>
                  <a:pt x="15970" y="2108"/>
                </a:cubicBezTo>
                <a:cubicBezTo>
                  <a:pt x="15233" y="1305"/>
                  <a:pt x="14279" y="291"/>
                  <a:pt x="13163" y="79"/>
                </a:cubicBezTo>
                <a:cubicBezTo>
                  <a:pt x="12845" y="19"/>
                  <a:pt x="12513" y="0"/>
                  <a:pt x="12177" y="0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690;p34">
            <a:extLst>
              <a:ext uri="{FF2B5EF4-FFF2-40B4-BE49-F238E27FC236}">
                <a16:creationId xmlns:a16="http://schemas.microsoft.com/office/drawing/2014/main" id="{E2E23975-0A47-4DA5-A80A-3DBA04C5FEB1}"/>
              </a:ext>
            </a:extLst>
          </p:cNvPr>
          <p:cNvGrpSpPr/>
          <p:nvPr/>
        </p:nvGrpSpPr>
        <p:grpSpPr>
          <a:xfrm>
            <a:off x="1854816" y="2720091"/>
            <a:ext cx="536432" cy="557788"/>
            <a:chOff x="3311390" y="2148717"/>
            <a:chExt cx="536432" cy="557788"/>
          </a:xfrm>
        </p:grpSpPr>
        <p:sp>
          <p:nvSpPr>
            <p:cNvPr id="12" name="Google Shape;1691;p34">
              <a:extLst>
                <a:ext uri="{FF2B5EF4-FFF2-40B4-BE49-F238E27FC236}">
                  <a16:creationId xmlns:a16="http://schemas.microsoft.com/office/drawing/2014/main" id="{CABE872C-8465-4A6E-8213-95A724B88EAC}"/>
                </a:ext>
              </a:extLst>
            </p:cNvPr>
            <p:cNvSpPr/>
            <p:nvPr/>
          </p:nvSpPr>
          <p:spPr>
            <a:xfrm>
              <a:off x="3315800" y="2162325"/>
              <a:ext cx="521150" cy="538150"/>
            </a:xfrm>
            <a:custGeom>
              <a:avLst/>
              <a:gdLst/>
              <a:ahLst/>
              <a:cxnLst/>
              <a:rect l="l" t="t" r="r" b="b"/>
              <a:pathLst>
                <a:path w="20846" h="21526" extrusionOk="0">
                  <a:moveTo>
                    <a:pt x="1223" y="0"/>
                  </a:moveTo>
                  <a:lnTo>
                    <a:pt x="317" y="227"/>
                  </a:lnTo>
                  <a:lnTo>
                    <a:pt x="0" y="2039"/>
                  </a:lnTo>
                  <a:lnTo>
                    <a:pt x="589" y="12462"/>
                  </a:lnTo>
                  <a:lnTo>
                    <a:pt x="317" y="18354"/>
                  </a:lnTo>
                  <a:lnTo>
                    <a:pt x="453" y="20438"/>
                  </a:lnTo>
                  <a:lnTo>
                    <a:pt x="1133" y="21526"/>
                  </a:lnTo>
                  <a:lnTo>
                    <a:pt x="1858" y="21118"/>
                  </a:lnTo>
                  <a:lnTo>
                    <a:pt x="2220" y="17266"/>
                  </a:lnTo>
                  <a:lnTo>
                    <a:pt x="1903" y="14683"/>
                  </a:lnTo>
                  <a:lnTo>
                    <a:pt x="2220" y="6616"/>
                  </a:lnTo>
                  <a:lnTo>
                    <a:pt x="2130" y="2810"/>
                  </a:lnTo>
                  <a:lnTo>
                    <a:pt x="5483" y="2810"/>
                  </a:lnTo>
                  <a:lnTo>
                    <a:pt x="5211" y="4894"/>
                  </a:lnTo>
                  <a:lnTo>
                    <a:pt x="4214" y="5030"/>
                  </a:lnTo>
                  <a:lnTo>
                    <a:pt x="3852" y="5755"/>
                  </a:lnTo>
                  <a:lnTo>
                    <a:pt x="3625" y="8565"/>
                  </a:lnTo>
                  <a:lnTo>
                    <a:pt x="3807" y="15227"/>
                  </a:lnTo>
                  <a:lnTo>
                    <a:pt x="4124" y="15680"/>
                  </a:lnTo>
                  <a:lnTo>
                    <a:pt x="7976" y="15952"/>
                  </a:lnTo>
                  <a:lnTo>
                    <a:pt x="13504" y="15725"/>
                  </a:lnTo>
                  <a:lnTo>
                    <a:pt x="19622" y="15317"/>
                  </a:lnTo>
                  <a:lnTo>
                    <a:pt x="20574" y="14048"/>
                  </a:lnTo>
                  <a:lnTo>
                    <a:pt x="20393" y="4985"/>
                  </a:lnTo>
                  <a:lnTo>
                    <a:pt x="19804" y="4668"/>
                  </a:lnTo>
                  <a:lnTo>
                    <a:pt x="18036" y="4758"/>
                  </a:lnTo>
                  <a:lnTo>
                    <a:pt x="18127" y="3082"/>
                  </a:lnTo>
                  <a:lnTo>
                    <a:pt x="20529" y="2719"/>
                  </a:lnTo>
                  <a:lnTo>
                    <a:pt x="20846" y="1949"/>
                  </a:lnTo>
                  <a:lnTo>
                    <a:pt x="20257" y="1450"/>
                  </a:lnTo>
                  <a:lnTo>
                    <a:pt x="9471" y="1133"/>
                  </a:lnTo>
                  <a:lnTo>
                    <a:pt x="4668" y="1496"/>
                  </a:lnTo>
                  <a:lnTo>
                    <a:pt x="2674" y="1632"/>
                  </a:lnTo>
                  <a:lnTo>
                    <a:pt x="2130" y="1360"/>
                  </a:lnTo>
                  <a:lnTo>
                    <a:pt x="1949" y="2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3" name="Google Shape;1692;p34">
              <a:extLst>
                <a:ext uri="{FF2B5EF4-FFF2-40B4-BE49-F238E27FC236}">
                  <a16:creationId xmlns:a16="http://schemas.microsoft.com/office/drawing/2014/main" id="{2DCCCE41-A043-46CC-96FC-BC27B3418CEA}"/>
                </a:ext>
              </a:extLst>
            </p:cNvPr>
            <p:cNvSpPr/>
            <p:nvPr/>
          </p:nvSpPr>
          <p:spPr>
            <a:xfrm>
              <a:off x="3472150" y="2231425"/>
              <a:ext cx="269625" cy="56650"/>
            </a:xfrm>
            <a:custGeom>
              <a:avLst/>
              <a:gdLst/>
              <a:ahLst/>
              <a:cxnLst/>
              <a:rect l="l" t="t" r="r" b="b"/>
              <a:pathLst>
                <a:path w="10785" h="2266" extrusionOk="0">
                  <a:moveTo>
                    <a:pt x="45" y="182"/>
                  </a:moveTo>
                  <a:lnTo>
                    <a:pt x="0" y="1858"/>
                  </a:lnTo>
                  <a:lnTo>
                    <a:pt x="4486" y="2266"/>
                  </a:lnTo>
                  <a:lnTo>
                    <a:pt x="10785" y="2040"/>
                  </a:lnTo>
                  <a:lnTo>
                    <a:pt x="106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grpSp>
          <p:nvGrpSpPr>
            <p:cNvPr id="14" name="Google Shape;1693;p34">
              <a:extLst>
                <a:ext uri="{FF2B5EF4-FFF2-40B4-BE49-F238E27FC236}">
                  <a16:creationId xmlns:a16="http://schemas.microsoft.com/office/drawing/2014/main" id="{D724E08F-0449-4CCE-B1A7-5C81E2D39E4C}"/>
                </a:ext>
              </a:extLst>
            </p:cNvPr>
            <p:cNvGrpSpPr/>
            <p:nvPr/>
          </p:nvGrpSpPr>
          <p:grpSpPr>
            <a:xfrm>
              <a:off x="3311390" y="2148717"/>
              <a:ext cx="536432" cy="557788"/>
              <a:chOff x="2550402" y="3800605"/>
              <a:chExt cx="536432" cy="557788"/>
            </a:xfrm>
          </p:grpSpPr>
          <p:sp>
            <p:nvSpPr>
              <p:cNvPr id="15" name="Google Shape;1694;p34">
                <a:extLst>
                  <a:ext uri="{FF2B5EF4-FFF2-40B4-BE49-F238E27FC236}">
                    <a16:creationId xmlns:a16="http://schemas.microsoft.com/office/drawing/2014/main" id="{5B4A5879-A7E2-4006-BFF8-7E79C5F4111C}"/>
                  </a:ext>
                </a:extLst>
              </p:cNvPr>
              <p:cNvSpPr/>
              <p:nvPr/>
            </p:nvSpPr>
            <p:spPr>
              <a:xfrm>
                <a:off x="2550402" y="3800605"/>
                <a:ext cx="536432" cy="557788"/>
              </a:xfrm>
              <a:custGeom>
                <a:avLst/>
                <a:gdLst/>
                <a:ahLst/>
                <a:cxnLst/>
                <a:rect l="l" t="t" r="r" b="b"/>
                <a:pathLst>
                  <a:path w="41697" h="43357" extrusionOk="0">
                    <a:moveTo>
                      <a:pt x="18245" y="3876"/>
                    </a:moveTo>
                    <a:cubicBezTo>
                      <a:pt x="19240" y="3876"/>
                      <a:pt x="20223" y="3914"/>
                      <a:pt x="21182" y="4011"/>
                    </a:cubicBezTo>
                    <a:cubicBezTo>
                      <a:pt x="23337" y="4232"/>
                      <a:pt x="25561" y="4361"/>
                      <a:pt x="27778" y="4361"/>
                    </a:cubicBezTo>
                    <a:cubicBezTo>
                      <a:pt x="28237" y="4361"/>
                      <a:pt x="28696" y="4356"/>
                      <a:pt x="29154" y="4344"/>
                    </a:cubicBezTo>
                    <a:cubicBezTo>
                      <a:pt x="31083" y="4303"/>
                      <a:pt x="33166" y="4094"/>
                      <a:pt x="35203" y="4094"/>
                    </a:cubicBezTo>
                    <a:cubicBezTo>
                      <a:pt x="36443" y="4094"/>
                      <a:pt x="37667" y="4171"/>
                      <a:pt x="38828" y="4411"/>
                    </a:cubicBezTo>
                    <a:cubicBezTo>
                      <a:pt x="38820" y="4410"/>
                      <a:pt x="38816" y="4409"/>
                      <a:pt x="38814" y="4409"/>
                    </a:cubicBezTo>
                    <a:cubicBezTo>
                      <a:pt x="38777" y="4409"/>
                      <a:pt x="39440" y="4605"/>
                      <a:pt x="39668" y="4605"/>
                    </a:cubicBezTo>
                    <a:cubicBezTo>
                      <a:pt x="39735" y="4605"/>
                      <a:pt x="39764" y="4588"/>
                      <a:pt x="39729" y="4545"/>
                    </a:cubicBezTo>
                    <a:lnTo>
                      <a:pt x="39729" y="4545"/>
                    </a:lnTo>
                    <a:cubicBezTo>
                      <a:pt x="40695" y="5712"/>
                      <a:pt x="39094" y="5846"/>
                      <a:pt x="38628" y="5912"/>
                    </a:cubicBezTo>
                    <a:cubicBezTo>
                      <a:pt x="37498" y="6143"/>
                      <a:pt x="36385" y="6214"/>
                      <a:pt x="35265" y="6214"/>
                    </a:cubicBezTo>
                    <a:cubicBezTo>
                      <a:pt x="34764" y="6214"/>
                      <a:pt x="34263" y="6200"/>
                      <a:pt x="33757" y="6179"/>
                    </a:cubicBezTo>
                    <a:cubicBezTo>
                      <a:pt x="30555" y="6079"/>
                      <a:pt x="27320" y="6079"/>
                      <a:pt x="24084" y="6079"/>
                    </a:cubicBezTo>
                    <a:cubicBezTo>
                      <a:pt x="20815" y="6079"/>
                      <a:pt x="17579" y="5812"/>
                      <a:pt x="14277" y="5779"/>
                    </a:cubicBezTo>
                    <a:cubicBezTo>
                      <a:pt x="13510" y="5779"/>
                      <a:pt x="5337" y="5979"/>
                      <a:pt x="5204" y="5979"/>
                    </a:cubicBezTo>
                    <a:cubicBezTo>
                      <a:pt x="5170" y="5512"/>
                      <a:pt x="5137" y="5045"/>
                      <a:pt x="5070" y="4578"/>
                    </a:cubicBezTo>
                    <a:cubicBezTo>
                      <a:pt x="5070" y="4511"/>
                      <a:pt x="5070" y="4445"/>
                      <a:pt x="5070" y="4378"/>
                    </a:cubicBezTo>
                    <a:cubicBezTo>
                      <a:pt x="5607" y="4588"/>
                      <a:pt x="6230" y="4663"/>
                      <a:pt x="6883" y="4663"/>
                    </a:cubicBezTo>
                    <a:cubicBezTo>
                      <a:pt x="8299" y="4663"/>
                      <a:pt x="9856" y="4313"/>
                      <a:pt x="10975" y="4244"/>
                    </a:cubicBezTo>
                    <a:cubicBezTo>
                      <a:pt x="13318" y="4102"/>
                      <a:pt x="15813" y="3876"/>
                      <a:pt x="18245" y="3876"/>
                    </a:cubicBezTo>
                    <a:close/>
                    <a:moveTo>
                      <a:pt x="34858" y="7547"/>
                    </a:moveTo>
                    <a:cubicBezTo>
                      <a:pt x="34858" y="7714"/>
                      <a:pt x="34892" y="7880"/>
                      <a:pt x="34892" y="8080"/>
                    </a:cubicBezTo>
                    <a:cubicBezTo>
                      <a:pt x="34925" y="8481"/>
                      <a:pt x="34958" y="9081"/>
                      <a:pt x="34825" y="9482"/>
                    </a:cubicBezTo>
                    <a:cubicBezTo>
                      <a:pt x="34825" y="9548"/>
                      <a:pt x="34825" y="9582"/>
                      <a:pt x="34792" y="9615"/>
                    </a:cubicBezTo>
                    <a:lnTo>
                      <a:pt x="33757" y="9615"/>
                    </a:lnTo>
                    <a:cubicBezTo>
                      <a:pt x="33624" y="9415"/>
                      <a:pt x="33657" y="8948"/>
                      <a:pt x="33624" y="8748"/>
                    </a:cubicBezTo>
                    <a:cubicBezTo>
                      <a:pt x="33591" y="8347"/>
                      <a:pt x="33524" y="7947"/>
                      <a:pt x="33491" y="7547"/>
                    </a:cubicBezTo>
                    <a:close/>
                    <a:moveTo>
                      <a:pt x="12242" y="7113"/>
                    </a:moveTo>
                    <a:cubicBezTo>
                      <a:pt x="11642" y="7814"/>
                      <a:pt x="12642" y="9448"/>
                      <a:pt x="11675" y="9782"/>
                    </a:cubicBezTo>
                    <a:cubicBezTo>
                      <a:pt x="11592" y="9798"/>
                      <a:pt x="11500" y="9798"/>
                      <a:pt x="11408" y="9798"/>
                    </a:cubicBezTo>
                    <a:cubicBezTo>
                      <a:pt x="11316" y="9798"/>
                      <a:pt x="11225" y="9798"/>
                      <a:pt x="11141" y="9815"/>
                    </a:cubicBezTo>
                    <a:cubicBezTo>
                      <a:pt x="11075" y="9815"/>
                      <a:pt x="11008" y="9800"/>
                      <a:pt x="10981" y="9800"/>
                    </a:cubicBezTo>
                    <a:cubicBezTo>
                      <a:pt x="10974" y="9800"/>
                      <a:pt x="10970" y="9801"/>
                      <a:pt x="10968" y="9803"/>
                    </a:cubicBezTo>
                    <a:lnTo>
                      <a:pt x="10968" y="9803"/>
                    </a:lnTo>
                    <a:cubicBezTo>
                      <a:pt x="10919" y="9685"/>
                      <a:pt x="11076" y="9278"/>
                      <a:pt x="11108" y="9181"/>
                    </a:cubicBezTo>
                    <a:cubicBezTo>
                      <a:pt x="11275" y="8514"/>
                      <a:pt x="11308" y="7780"/>
                      <a:pt x="11175" y="7113"/>
                    </a:cubicBezTo>
                    <a:close/>
                    <a:moveTo>
                      <a:pt x="15618" y="7111"/>
                    </a:moveTo>
                    <a:cubicBezTo>
                      <a:pt x="19049" y="7111"/>
                      <a:pt x="22480" y="7349"/>
                      <a:pt x="25911" y="7349"/>
                    </a:cubicBezTo>
                    <a:cubicBezTo>
                      <a:pt x="26114" y="7349"/>
                      <a:pt x="26316" y="7348"/>
                      <a:pt x="26519" y="7347"/>
                    </a:cubicBezTo>
                    <a:cubicBezTo>
                      <a:pt x="28620" y="7347"/>
                      <a:pt x="30789" y="7513"/>
                      <a:pt x="32924" y="7547"/>
                    </a:cubicBezTo>
                    <a:cubicBezTo>
                      <a:pt x="32823" y="8147"/>
                      <a:pt x="32623" y="8981"/>
                      <a:pt x="32723" y="9648"/>
                    </a:cubicBezTo>
                    <a:lnTo>
                      <a:pt x="32056" y="9648"/>
                    </a:lnTo>
                    <a:cubicBezTo>
                      <a:pt x="29527" y="9775"/>
                      <a:pt x="26908" y="10321"/>
                      <a:pt x="24342" y="10321"/>
                    </a:cubicBezTo>
                    <a:cubicBezTo>
                      <a:pt x="24200" y="10321"/>
                      <a:pt x="24058" y="10319"/>
                      <a:pt x="23917" y="10315"/>
                    </a:cubicBezTo>
                    <a:cubicBezTo>
                      <a:pt x="22683" y="10249"/>
                      <a:pt x="21449" y="10015"/>
                      <a:pt x="20181" y="9982"/>
                    </a:cubicBezTo>
                    <a:cubicBezTo>
                      <a:pt x="19442" y="9982"/>
                      <a:pt x="18696" y="10003"/>
                      <a:pt x="17949" y="10003"/>
                    </a:cubicBezTo>
                    <a:cubicBezTo>
                      <a:pt x="17078" y="10003"/>
                      <a:pt x="16206" y="9974"/>
                      <a:pt x="15344" y="9848"/>
                    </a:cubicBezTo>
                    <a:cubicBezTo>
                      <a:pt x="14733" y="9747"/>
                      <a:pt x="14160" y="9703"/>
                      <a:pt x="13582" y="9703"/>
                    </a:cubicBezTo>
                    <a:cubicBezTo>
                      <a:pt x="13403" y="9703"/>
                      <a:pt x="13224" y="9707"/>
                      <a:pt x="13043" y="9715"/>
                    </a:cubicBezTo>
                    <a:cubicBezTo>
                      <a:pt x="13176" y="9348"/>
                      <a:pt x="13176" y="8948"/>
                      <a:pt x="13143" y="8548"/>
                    </a:cubicBezTo>
                    <a:cubicBezTo>
                      <a:pt x="13109" y="8147"/>
                      <a:pt x="13143" y="7647"/>
                      <a:pt x="13009" y="7247"/>
                    </a:cubicBezTo>
                    <a:cubicBezTo>
                      <a:pt x="13009" y="7180"/>
                      <a:pt x="12976" y="7146"/>
                      <a:pt x="12943" y="7113"/>
                    </a:cubicBezTo>
                    <a:lnTo>
                      <a:pt x="15011" y="7113"/>
                    </a:lnTo>
                    <a:cubicBezTo>
                      <a:pt x="15213" y="7111"/>
                      <a:pt x="15416" y="7111"/>
                      <a:pt x="15618" y="7111"/>
                    </a:cubicBezTo>
                    <a:close/>
                    <a:moveTo>
                      <a:pt x="38088" y="10877"/>
                    </a:moveTo>
                    <a:cubicBezTo>
                      <a:pt x="38256" y="10877"/>
                      <a:pt x="38425" y="10879"/>
                      <a:pt x="38594" y="10883"/>
                    </a:cubicBezTo>
                    <a:cubicBezTo>
                      <a:pt x="39395" y="11550"/>
                      <a:pt x="39195" y="12584"/>
                      <a:pt x="39195" y="13951"/>
                    </a:cubicBezTo>
                    <a:cubicBezTo>
                      <a:pt x="39161" y="15719"/>
                      <a:pt x="39195" y="17487"/>
                      <a:pt x="39161" y="19222"/>
                    </a:cubicBezTo>
                    <a:cubicBezTo>
                      <a:pt x="39161" y="22224"/>
                      <a:pt x="39662" y="25159"/>
                      <a:pt x="39161" y="28162"/>
                    </a:cubicBezTo>
                    <a:cubicBezTo>
                      <a:pt x="38961" y="29229"/>
                      <a:pt x="38961" y="29663"/>
                      <a:pt x="37860" y="30096"/>
                    </a:cubicBezTo>
                    <a:cubicBezTo>
                      <a:pt x="36860" y="30463"/>
                      <a:pt x="36092" y="30430"/>
                      <a:pt x="35092" y="30497"/>
                    </a:cubicBezTo>
                    <a:cubicBezTo>
                      <a:pt x="33691" y="30563"/>
                      <a:pt x="32290" y="30663"/>
                      <a:pt x="30922" y="30797"/>
                    </a:cubicBezTo>
                    <a:cubicBezTo>
                      <a:pt x="29783" y="30928"/>
                      <a:pt x="28644" y="30956"/>
                      <a:pt x="27505" y="30956"/>
                    </a:cubicBezTo>
                    <a:cubicBezTo>
                      <a:pt x="26646" y="30956"/>
                      <a:pt x="25786" y="30940"/>
                      <a:pt x="24927" y="30940"/>
                    </a:cubicBezTo>
                    <a:cubicBezTo>
                      <a:pt x="24023" y="30940"/>
                      <a:pt x="23120" y="30958"/>
                      <a:pt x="22216" y="31030"/>
                    </a:cubicBezTo>
                    <a:cubicBezTo>
                      <a:pt x="19883" y="31210"/>
                      <a:pt x="17522" y="31336"/>
                      <a:pt x="15135" y="31336"/>
                    </a:cubicBezTo>
                    <a:cubicBezTo>
                      <a:pt x="14861" y="31336"/>
                      <a:pt x="14586" y="31334"/>
                      <a:pt x="14310" y="31330"/>
                    </a:cubicBezTo>
                    <a:cubicBezTo>
                      <a:pt x="14123" y="31330"/>
                      <a:pt x="13932" y="31331"/>
                      <a:pt x="13739" y="31331"/>
                    </a:cubicBezTo>
                    <a:cubicBezTo>
                      <a:pt x="12389" y="31331"/>
                      <a:pt x="10933" y="31305"/>
                      <a:pt x="9707" y="30897"/>
                    </a:cubicBezTo>
                    <a:cubicBezTo>
                      <a:pt x="9140" y="30697"/>
                      <a:pt x="8606" y="30697"/>
                      <a:pt x="8306" y="30063"/>
                    </a:cubicBezTo>
                    <a:cubicBezTo>
                      <a:pt x="8006" y="29496"/>
                      <a:pt x="8306" y="28028"/>
                      <a:pt x="8306" y="27361"/>
                    </a:cubicBezTo>
                    <a:cubicBezTo>
                      <a:pt x="8306" y="24225"/>
                      <a:pt x="8006" y="21157"/>
                      <a:pt x="7906" y="18054"/>
                    </a:cubicBezTo>
                    <a:cubicBezTo>
                      <a:pt x="7872" y="16553"/>
                      <a:pt x="7939" y="15119"/>
                      <a:pt x="8006" y="13618"/>
                    </a:cubicBezTo>
                    <a:cubicBezTo>
                      <a:pt x="8106" y="12484"/>
                      <a:pt x="8106" y="11883"/>
                      <a:pt x="9040" y="11116"/>
                    </a:cubicBezTo>
                    <a:cubicBezTo>
                      <a:pt x="9107" y="11049"/>
                      <a:pt x="9140" y="11016"/>
                      <a:pt x="9207" y="10983"/>
                    </a:cubicBezTo>
                    <a:cubicBezTo>
                      <a:pt x="9318" y="10994"/>
                      <a:pt x="9433" y="10997"/>
                      <a:pt x="9553" y="10997"/>
                    </a:cubicBezTo>
                    <a:cubicBezTo>
                      <a:pt x="9792" y="10997"/>
                      <a:pt x="10052" y="10983"/>
                      <a:pt x="10341" y="10983"/>
                    </a:cubicBezTo>
                    <a:cubicBezTo>
                      <a:pt x="10832" y="10956"/>
                      <a:pt x="11307" y="10943"/>
                      <a:pt x="11774" y="10943"/>
                    </a:cubicBezTo>
                    <a:cubicBezTo>
                      <a:pt x="13050" y="10943"/>
                      <a:pt x="14268" y="11036"/>
                      <a:pt x="15611" y="11183"/>
                    </a:cubicBezTo>
                    <a:cubicBezTo>
                      <a:pt x="16221" y="11250"/>
                      <a:pt x="16835" y="11269"/>
                      <a:pt x="17454" y="11269"/>
                    </a:cubicBezTo>
                    <a:cubicBezTo>
                      <a:pt x="18175" y="11269"/>
                      <a:pt x="18901" y="11244"/>
                      <a:pt x="19628" y="11244"/>
                    </a:cubicBezTo>
                    <a:cubicBezTo>
                      <a:pt x="19812" y="11244"/>
                      <a:pt x="19997" y="11245"/>
                      <a:pt x="20181" y="11249"/>
                    </a:cubicBezTo>
                    <a:cubicBezTo>
                      <a:pt x="21572" y="11281"/>
                      <a:pt x="22933" y="11552"/>
                      <a:pt x="24320" y="11552"/>
                    </a:cubicBezTo>
                    <a:cubicBezTo>
                      <a:pt x="24397" y="11552"/>
                      <a:pt x="24474" y="11551"/>
                      <a:pt x="24551" y="11550"/>
                    </a:cubicBezTo>
                    <a:cubicBezTo>
                      <a:pt x="27545" y="11455"/>
                      <a:pt x="30538" y="10944"/>
                      <a:pt x="33560" y="10944"/>
                    </a:cubicBezTo>
                    <a:cubicBezTo>
                      <a:pt x="33737" y="10944"/>
                      <a:pt x="33914" y="10946"/>
                      <a:pt x="34091" y="10949"/>
                    </a:cubicBezTo>
                    <a:cubicBezTo>
                      <a:pt x="34264" y="10953"/>
                      <a:pt x="34436" y="10955"/>
                      <a:pt x="34607" y="10955"/>
                    </a:cubicBezTo>
                    <a:cubicBezTo>
                      <a:pt x="35785" y="10955"/>
                      <a:pt x="36930" y="10877"/>
                      <a:pt x="38088" y="10877"/>
                    </a:cubicBezTo>
                    <a:close/>
                    <a:moveTo>
                      <a:pt x="2757" y="1593"/>
                    </a:moveTo>
                    <a:cubicBezTo>
                      <a:pt x="2952" y="1593"/>
                      <a:pt x="3167" y="1610"/>
                      <a:pt x="3402" y="1643"/>
                    </a:cubicBezTo>
                    <a:cubicBezTo>
                      <a:pt x="4070" y="2310"/>
                      <a:pt x="4003" y="5012"/>
                      <a:pt x="4003" y="5979"/>
                    </a:cubicBezTo>
                    <a:cubicBezTo>
                      <a:pt x="3970" y="6079"/>
                      <a:pt x="3970" y="6212"/>
                      <a:pt x="3970" y="6346"/>
                    </a:cubicBezTo>
                    <a:cubicBezTo>
                      <a:pt x="4003" y="6413"/>
                      <a:pt x="4003" y="6479"/>
                      <a:pt x="4003" y="6579"/>
                    </a:cubicBezTo>
                    <a:cubicBezTo>
                      <a:pt x="4003" y="6579"/>
                      <a:pt x="4036" y="6613"/>
                      <a:pt x="4036" y="6613"/>
                    </a:cubicBezTo>
                    <a:cubicBezTo>
                      <a:pt x="4036" y="8014"/>
                      <a:pt x="3970" y="9415"/>
                      <a:pt x="3970" y="10816"/>
                    </a:cubicBezTo>
                    <a:cubicBezTo>
                      <a:pt x="3970" y="14318"/>
                      <a:pt x="3936" y="17821"/>
                      <a:pt x="3936" y="21323"/>
                    </a:cubicBezTo>
                    <a:cubicBezTo>
                      <a:pt x="3903" y="24159"/>
                      <a:pt x="3803" y="26961"/>
                      <a:pt x="3669" y="29763"/>
                    </a:cubicBezTo>
                    <a:cubicBezTo>
                      <a:pt x="3569" y="31197"/>
                      <a:pt x="3903" y="32631"/>
                      <a:pt x="3903" y="34066"/>
                    </a:cubicBezTo>
                    <a:cubicBezTo>
                      <a:pt x="3903" y="34733"/>
                      <a:pt x="3903" y="35433"/>
                      <a:pt x="3903" y="36101"/>
                    </a:cubicBezTo>
                    <a:cubicBezTo>
                      <a:pt x="3903" y="36101"/>
                      <a:pt x="3869" y="36134"/>
                      <a:pt x="3869" y="36134"/>
                    </a:cubicBezTo>
                    <a:cubicBezTo>
                      <a:pt x="3669" y="37001"/>
                      <a:pt x="3469" y="37835"/>
                      <a:pt x="3402" y="38736"/>
                    </a:cubicBezTo>
                    <a:cubicBezTo>
                      <a:pt x="3336" y="39336"/>
                      <a:pt x="3503" y="40370"/>
                      <a:pt x="3302" y="40971"/>
                    </a:cubicBezTo>
                    <a:cubicBezTo>
                      <a:pt x="3368" y="41430"/>
                      <a:pt x="3304" y="41660"/>
                      <a:pt x="3112" y="41660"/>
                    </a:cubicBezTo>
                    <a:cubicBezTo>
                      <a:pt x="3010" y="41660"/>
                      <a:pt x="2874" y="41597"/>
                      <a:pt x="2702" y="41471"/>
                    </a:cubicBezTo>
                    <a:cubicBezTo>
                      <a:pt x="2302" y="41471"/>
                      <a:pt x="2068" y="41304"/>
                      <a:pt x="2035" y="40937"/>
                    </a:cubicBezTo>
                    <a:cubicBezTo>
                      <a:pt x="1768" y="40504"/>
                      <a:pt x="1868" y="39837"/>
                      <a:pt x="1835" y="39336"/>
                    </a:cubicBezTo>
                    <a:cubicBezTo>
                      <a:pt x="1801" y="38769"/>
                      <a:pt x="1668" y="38235"/>
                      <a:pt x="1601" y="37702"/>
                    </a:cubicBezTo>
                    <a:cubicBezTo>
                      <a:pt x="1935" y="34833"/>
                      <a:pt x="1835" y="31864"/>
                      <a:pt x="1901" y="28995"/>
                    </a:cubicBezTo>
                    <a:cubicBezTo>
                      <a:pt x="1968" y="25927"/>
                      <a:pt x="2102" y="22858"/>
                      <a:pt x="2068" y="19789"/>
                    </a:cubicBezTo>
                    <a:cubicBezTo>
                      <a:pt x="2035" y="16853"/>
                      <a:pt x="1334" y="13885"/>
                      <a:pt x="1368" y="10949"/>
                    </a:cubicBezTo>
                    <a:cubicBezTo>
                      <a:pt x="1401" y="9215"/>
                      <a:pt x="1368" y="7513"/>
                      <a:pt x="1368" y="5779"/>
                    </a:cubicBezTo>
                    <a:cubicBezTo>
                      <a:pt x="1368" y="4978"/>
                      <a:pt x="1301" y="4178"/>
                      <a:pt x="1334" y="3377"/>
                    </a:cubicBezTo>
                    <a:lnTo>
                      <a:pt x="1368" y="2943"/>
                    </a:lnTo>
                    <a:cubicBezTo>
                      <a:pt x="1312" y="2024"/>
                      <a:pt x="1769" y="1593"/>
                      <a:pt x="2757" y="1593"/>
                    </a:cubicBezTo>
                    <a:close/>
                    <a:moveTo>
                      <a:pt x="2395" y="1"/>
                    </a:moveTo>
                    <a:cubicBezTo>
                      <a:pt x="255" y="1"/>
                      <a:pt x="66" y="2528"/>
                      <a:pt x="33" y="4178"/>
                    </a:cubicBezTo>
                    <a:cubicBezTo>
                      <a:pt x="0" y="7980"/>
                      <a:pt x="133" y="11750"/>
                      <a:pt x="234" y="15519"/>
                    </a:cubicBezTo>
                    <a:cubicBezTo>
                      <a:pt x="300" y="17454"/>
                      <a:pt x="600" y="19322"/>
                      <a:pt x="534" y="21257"/>
                    </a:cubicBezTo>
                    <a:cubicBezTo>
                      <a:pt x="500" y="22457"/>
                      <a:pt x="534" y="23658"/>
                      <a:pt x="534" y="24893"/>
                    </a:cubicBezTo>
                    <a:cubicBezTo>
                      <a:pt x="434" y="26594"/>
                      <a:pt x="367" y="28295"/>
                      <a:pt x="334" y="30030"/>
                    </a:cubicBezTo>
                    <a:cubicBezTo>
                      <a:pt x="300" y="31597"/>
                      <a:pt x="500" y="33065"/>
                      <a:pt x="534" y="34633"/>
                    </a:cubicBezTo>
                    <a:cubicBezTo>
                      <a:pt x="567" y="35934"/>
                      <a:pt x="400" y="37168"/>
                      <a:pt x="567" y="38469"/>
                    </a:cubicBezTo>
                    <a:cubicBezTo>
                      <a:pt x="701" y="39636"/>
                      <a:pt x="500" y="40771"/>
                      <a:pt x="1001" y="41871"/>
                    </a:cubicBezTo>
                    <a:cubicBezTo>
                      <a:pt x="1384" y="42660"/>
                      <a:pt x="2208" y="43357"/>
                      <a:pt x="3021" y="43357"/>
                    </a:cubicBezTo>
                    <a:cubicBezTo>
                      <a:pt x="3412" y="43357"/>
                      <a:pt x="3800" y="43195"/>
                      <a:pt x="4136" y="42805"/>
                    </a:cubicBezTo>
                    <a:cubicBezTo>
                      <a:pt x="4770" y="42071"/>
                      <a:pt x="4904" y="40937"/>
                      <a:pt x="4837" y="39770"/>
                    </a:cubicBezTo>
                    <a:cubicBezTo>
                      <a:pt x="5004" y="39670"/>
                      <a:pt x="5170" y="39503"/>
                      <a:pt x="5170" y="39236"/>
                    </a:cubicBezTo>
                    <a:cubicBezTo>
                      <a:pt x="5270" y="37268"/>
                      <a:pt x="5337" y="35300"/>
                      <a:pt x="5304" y="33332"/>
                    </a:cubicBezTo>
                    <a:cubicBezTo>
                      <a:pt x="5270" y="32365"/>
                      <a:pt x="5004" y="31330"/>
                      <a:pt x="5004" y="30363"/>
                    </a:cubicBezTo>
                    <a:cubicBezTo>
                      <a:pt x="5004" y="29596"/>
                      <a:pt x="5237" y="28829"/>
                      <a:pt x="5270" y="28061"/>
                    </a:cubicBezTo>
                    <a:cubicBezTo>
                      <a:pt x="5537" y="24259"/>
                      <a:pt x="5237" y="20323"/>
                      <a:pt x="5204" y="16520"/>
                    </a:cubicBezTo>
                    <a:cubicBezTo>
                      <a:pt x="5204" y="13451"/>
                      <a:pt x="5371" y="10282"/>
                      <a:pt x="5270" y="7180"/>
                    </a:cubicBezTo>
                    <a:lnTo>
                      <a:pt x="5270" y="7180"/>
                    </a:lnTo>
                    <a:cubicBezTo>
                      <a:pt x="5635" y="7228"/>
                      <a:pt x="6004" y="7245"/>
                      <a:pt x="6377" y="7245"/>
                    </a:cubicBezTo>
                    <a:cubicBezTo>
                      <a:pt x="7302" y="7245"/>
                      <a:pt x="8246" y="7137"/>
                      <a:pt x="9173" y="7113"/>
                    </a:cubicBezTo>
                    <a:lnTo>
                      <a:pt x="10241" y="7113"/>
                    </a:lnTo>
                    <a:cubicBezTo>
                      <a:pt x="10207" y="7647"/>
                      <a:pt x="10241" y="8181"/>
                      <a:pt x="10141" y="8681"/>
                    </a:cubicBezTo>
                    <a:cubicBezTo>
                      <a:pt x="10074" y="9048"/>
                      <a:pt x="9940" y="9381"/>
                      <a:pt x="9907" y="9748"/>
                    </a:cubicBezTo>
                    <a:cubicBezTo>
                      <a:pt x="9907" y="9848"/>
                      <a:pt x="9907" y="9949"/>
                      <a:pt x="9940" y="10049"/>
                    </a:cubicBezTo>
                    <a:cubicBezTo>
                      <a:pt x="9273" y="10115"/>
                      <a:pt x="8606" y="10215"/>
                      <a:pt x="7939" y="10215"/>
                    </a:cubicBezTo>
                    <a:cubicBezTo>
                      <a:pt x="7839" y="10249"/>
                      <a:pt x="7772" y="10349"/>
                      <a:pt x="7839" y="10416"/>
                    </a:cubicBezTo>
                    <a:cubicBezTo>
                      <a:pt x="7939" y="10482"/>
                      <a:pt x="8006" y="10549"/>
                      <a:pt x="8106" y="10616"/>
                    </a:cubicBezTo>
                    <a:cubicBezTo>
                      <a:pt x="7839" y="10716"/>
                      <a:pt x="7605" y="10883"/>
                      <a:pt x="7439" y="11149"/>
                    </a:cubicBezTo>
                    <a:cubicBezTo>
                      <a:pt x="6972" y="11883"/>
                      <a:pt x="7138" y="13151"/>
                      <a:pt x="7072" y="13985"/>
                    </a:cubicBezTo>
                    <a:cubicBezTo>
                      <a:pt x="6738" y="17454"/>
                      <a:pt x="7005" y="20823"/>
                      <a:pt x="7005" y="24292"/>
                    </a:cubicBezTo>
                    <a:cubicBezTo>
                      <a:pt x="7005" y="25960"/>
                      <a:pt x="7005" y="27628"/>
                      <a:pt x="7005" y="29296"/>
                    </a:cubicBezTo>
                    <a:cubicBezTo>
                      <a:pt x="7005" y="30096"/>
                      <a:pt x="6872" y="31097"/>
                      <a:pt x="7539" y="31664"/>
                    </a:cubicBezTo>
                    <a:cubicBezTo>
                      <a:pt x="8106" y="32131"/>
                      <a:pt x="9040" y="32131"/>
                      <a:pt x="9674" y="32231"/>
                    </a:cubicBezTo>
                    <a:cubicBezTo>
                      <a:pt x="11108" y="32465"/>
                      <a:pt x="12509" y="32665"/>
                      <a:pt x="13977" y="32698"/>
                    </a:cubicBezTo>
                    <a:cubicBezTo>
                      <a:pt x="14053" y="32700"/>
                      <a:pt x="14130" y="32700"/>
                      <a:pt x="14206" y="32700"/>
                    </a:cubicBezTo>
                    <a:cubicBezTo>
                      <a:pt x="15654" y="32700"/>
                      <a:pt x="17103" y="32429"/>
                      <a:pt x="18551" y="32429"/>
                    </a:cubicBezTo>
                    <a:cubicBezTo>
                      <a:pt x="18627" y="32429"/>
                      <a:pt x="18704" y="32430"/>
                      <a:pt x="18780" y="32431"/>
                    </a:cubicBezTo>
                    <a:cubicBezTo>
                      <a:pt x="19347" y="32431"/>
                      <a:pt x="19948" y="32731"/>
                      <a:pt x="20548" y="32731"/>
                    </a:cubicBezTo>
                    <a:cubicBezTo>
                      <a:pt x="21482" y="32731"/>
                      <a:pt x="22416" y="32431"/>
                      <a:pt x="23383" y="32398"/>
                    </a:cubicBezTo>
                    <a:cubicBezTo>
                      <a:pt x="26452" y="32365"/>
                      <a:pt x="29454" y="32398"/>
                      <a:pt x="32523" y="32164"/>
                    </a:cubicBezTo>
                    <a:cubicBezTo>
                      <a:pt x="34124" y="32031"/>
                      <a:pt x="35759" y="31998"/>
                      <a:pt x="37327" y="31831"/>
                    </a:cubicBezTo>
                    <a:cubicBezTo>
                      <a:pt x="38227" y="31731"/>
                      <a:pt x="39061" y="31631"/>
                      <a:pt x="39662" y="30930"/>
                    </a:cubicBezTo>
                    <a:cubicBezTo>
                      <a:pt x="40996" y="29396"/>
                      <a:pt x="40963" y="25760"/>
                      <a:pt x="40896" y="23959"/>
                    </a:cubicBezTo>
                    <a:cubicBezTo>
                      <a:pt x="40796" y="22224"/>
                      <a:pt x="40596" y="20556"/>
                      <a:pt x="40596" y="18822"/>
                    </a:cubicBezTo>
                    <a:cubicBezTo>
                      <a:pt x="40596" y="16820"/>
                      <a:pt x="40596" y="14785"/>
                      <a:pt x="40596" y="12784"/>
                    </a:cubicBezTo>
                    <a:cubicBezTo>
                      <a:pt x="40596" y="11883"/>
                      <a:pt x="40896" y="10482"/>
                      <a:pt x="40129" y="9782"/>
                    </a:cubicBezTo>
                    <a:cubicBezTo>
                      <a:pt x="39815" y="9502"/>
                      <a:pt x="39427" y="9406"/>
                      <a:pt x="39029" y="9406"/>
                    </a:cubicBezTo>
                    <a:cubicBezTo>
                      <a:pt x="38666" y="9406"/>
                      <a:pt x="38294" y="9486"/>
                      <a:pt x="37960" y="9582"/>
                    </a:cubicBezTo>
                    <a:cubicBezTo>
                      <a:pt x="37360" y="9548"/>
                      <a:pt x="36760" y="9515"/>
                      <a:pt x="36693" y="9515"/>
                    </a:cubicBezTo>
                    <a:cubicBezTo>
                      <a:pt x="36459" y="9548"/>
                      <a:pt x="36226" y="9548"/>
                      <a:pt x="35992" y="9582"/>
                    </a:cubicBezTo>
                    <a:cubicBezTo>
                      <a:pt x="36126" y="8914"/>
                      <a:pt x="36159" y="8114"/>
                      <a:pt x="36026" y="7513"/>
                    </a:cubicBezTo>
                    <a:cubicBezTo>
                      <a:pt x="36593" y="7480"/>
                      <a:pt x="37127" y="7413"/>
                      <a:pt x="37694" y="7347"/>
                    </a:cubicBezTo>
                    <a:cubicBezTo>
                      <a:pt x="39195" y="7180"/>
                      <a:pt x="41696" y="6880"/>
                      <a:pt x="41263" y="4811"/>
                    </a:cubicBezTo>
                    <a:cubicBezTo>
                      <a:pt x="40963" y="3242"/>
                      <a:pt x="39288" y="2982"/>
                      <a:pt x="37722" y="2982"/>
                    </a:cubicBezTo>
                    <a:cubicBezTo>
                      <a:pt x="37025" y="2982"/>
                      <a:pt x="36349" y="3033"/>
                      <a:pt x="35826" y="3044"/>
                    </a:cubicBezTo>
                    <a:cubicBezTo>
                      <a:pt x="34958" y="3077"/>
                      <a:pt x="34091" y="3077"/>
                      <a:pt x="33224" y="3077"/>
                    </a:cubicBezTo>
                    <a:cubicBezTo>
                      <a:pt x="32356" y="3077"/>
                      <a:pt x="31489" y="3077"/>
                      <a:pt x="30622" y="3110"/>
                    </a:cubicBezTo>
                    <a:cubicBezTo>
                      <a:pt x="30492" y="3112"/>
                      <a:pt x="30362" y="3114"/>
                      <a:pt x="30233" y="3114"/>
                    </a:cubicBezTo>
                    <a:cubicBezTo>
                      <a:pt x="28407" y="3114"/>
                      <a:pt x="26660" y="2906"/>
                      <a:pt x="24884" y="2843"/>
                    </a:cubicBezTo>
                    <a:cubicBezTo>
                      <a:pt x="23615" y="2808"/>
                      <a:pt x="22338" y="2789"/>
                      <a:pt x="21056" y="2789"/>
                    </a:cubicBezTo>
                    <a:cubicBezTo>
                      <a:pt x="18767" y="2789"/>
                      <a:pt x="16465" y="2849"/>
                      <a:pt x="14177" y="2977"/>
                    </a:cubicBezTo>
                    <a:cubicBezTo>
                      <a:pt x="12242" y="3077"/>
                      <a:pt x="10307" y="3344"/>
                      <a:pt x="8406" y="3444"/>
                    </a:cubicBezTo>
                    <a:cubicBezTo>
                      <a:pt x="8363" y="3445"/>
                      <a:pt x="8318" y="3446"/>
                      <a:pt x="8272" y="3446"/>
                    </a:cubicBezTo>
                    <a:cubicBezTo>
                      <a:pt x="7769" y="3446"/>
                      <a:pt x="7048" y="3359"/>
                      <a:pt x="6376" y="3359"/>
                    </a:cubicBezTo>
                    <a:cubicBezTo>
                      <a:pt x="5843" y="3359"/>
                      <a:pt x="5340" y="3414"/>
                      <a:pt x="5004" y="3611"/>
                    </a:cubicBezTo>
                    <a:cubicBezTo>
                      <a:pt x="4837" y="2009"/>
                      <a:pt x="4470" y="108"/>
                      <a:pt x="2602" y="8"/>
                    </a:cubicBezTo>
                    <a:cubicBezTo>
                      <a:pt x="2531" y="3"/>
                      <a:pt x="2462" y="1"/>
                      <a:pt x="23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95;p34">
                <a:extLst>
                  <a:ext uri="{FF2B5EF4-FFF2-40B4-BE49-F238E27FC236}">
                    <a16:creationId xmlns:a16="http://schemas.microsoft.com/office/drawing/2014/main" id="{36E3CC05-726A-45B1-BF29-D5981D4D7230}"/>
                  </a:ext>
                </a:extLst>
              </p:cNvPr>
              <p:cNvSpPr/>
              <p:nvPr/>
            </p:nvSpPr>
            <p:spPr>
              <a:xfrm>
                <a:off x="2776993" y="3962444"/>
                <a:ext cx="51511" cy="82786"/>
              </a:xfrm>
              <a:custGeom>
                <a:avLst/>
                <a:gdLst/>
                <a:ahLst/>
                <a:cxnLst/>
                <a:rect l="l" t="t" r="r" b="b"/>
                <a:pathLst>
                  <a:path w="4004" h="6435" extrusionOk="0">
                    <a:moveTo>
                      <a:pt x="2884" y="0"/>
                    </a:moveTo>
                    <a:cubicBezTo>
                      <a:pt x="2664" y="0"/>
                      <a:pt x="2441" y="41"/>
                      <a:pt x="2202" y="105"/>
                    </a:cubicBezTo>
                    <a:cubicBezTo>
                      <a:pt x="1787" y="232"/>
                      <a:pt x="1158" y="574"/>
                      <a:pt x="725" y="574"/>
                    </a:cubicBezTo>
                    <a:cubicBezTo>
                      <a:pt x="706" y="574"/>
                      <a:pt x="686" y="573"/>
                      <a:pt x="668" y="572"/>
                    </a:cubicBezTo>
                    <a:cubicBezTo>
                      <a:pt x="639" y="565"/>
                      <a:pt x="610" y="562"/>
                      <a:pt x="581" y="562"/>
                    </a:cubicBezTo>
                    <a:cubicBezTo>
                      <a:pt x="309" y="562"/>
                      <a:pt x="53" y="834"/>
                      <a:pt x="234" y="1106"/>
                    </a:cubicBezTo>
                    <a:cubicBezTo>
                      <a:pt x="468" y="1439"/>
                      <a:pt x="568" y="2040"/>
                      <a:pt x="668" y="2607"/>
                    </a:cubicBezTo>
                    <a:cubicBezTo>
                      <a:pt x="634" y="2840"/>
                      <a:pt x="634" y="3074"/>
                      <a:pt x="634" y="3307"/>
                    </a:cubicBezTo>
                    <a:cubicBezTo>
                      <a:pt x="534" y="3340"/>
                      <a:pt x="434" y="3374"/>
                      <a:pt x="301" y="3374"/>
                    </a:cubicBezTo>
                    <a:cubicBezTo>
                      <a:pt x="101" y="3407"/>
                      <a:pt x="1" y="3741"/>
                      <a:pt x="267" y="3807"/>
                    </a:cubicBezTo>
                    <a:cubicBezTo>
                      <a:pt x="401" y="3841"/>
                      <a:pt x="501" y="3874"/>
                      <a:pt x="634" y="3908"/>
                    </a:cubicBezTo>
                    <a:cubicBezTo>
                      <a:pt x="634" y="4608"/>
                      <a:pt x="668" y="5342"/>
                      <a:pt x="701" y="6009"/>
                    </a:cubicBezTo>
                    <a:cubicBezTo>
                      <a:pt x="718" y="6293"/>
                      <a:pt x="951" y="6434"/>
                      <a:pt x="1176" y="6434"/>
                    </a:cubicBezTo>
                    <a:cubicBezTo>
                      <a:pt x="1402" y="6434"/>
                      <a:pt x="1618" y="6293"/>
                      <a:pt x="1602" y="6009"/>
                    </a:cubicBezTo>
                    <a:cubicBezTo>
                      <a:pt x="1635" y="5342"/>
                      <a:pt x="1668" y="4608"/>
                      <a:pt x="1668" y="3874"/>
                    </a:cubicBezTo>
                    <a:cubicBezTo>
                      <a:pt x="1816" y="3835"/>
                      <a:pt x="1963" y="3822"/>
                      <a:pt x="2111" y="3822"/>
                    </a:cubicBezTo>
                    <a:cubicBezTo>
                      <a:pt x="2419" y="3822"/>
                      <a:pt x="2730" y="3879"/>
                      <a:pt x="3052" y="3879"/>
                    </a:cubicBezTo>
                    <a:cubicBezTo>
                      <a:pt x="3102" y="3879"/>
                      <a:pt x="3152" y="3877"/>
                      <a:pt x="3203" y="3874"/>
                    </a:cubicBezTo>
                    <a:cubicBezTo>
                      <a:pt x="3803" y="3841"/>
                      <a:pt x="4003" y="2873"/>
                      <a:pt x="3336" y="2773"/>
                    </a:cubicBezTo>
                    <a:cubicBezTo>
                      <a:pt x="3069" y="2723"/>
                      <a:pt x="2803" y="2690"/>
                      <a:pt x="2536" y="2690"/>
                    </a:cubicBezTo>
                    <a:cubicBezTo>
                      <a:pt x="2269" y="2690"/>
                      <a:pt x="2002" y="2723"/>
                      <a:pt x="1735" y="2807"/>
                    </a:cubicBezTo>
                    <a:cubicBezTo>
                      <a:pt x="1702" y="2807"/>
                      <a:pt x="1668" y="2807"/>
                      <a:pt x="1635" y="2840"/>
                    </a:cubicBezTo>
                    <a:cubicBezTo>
                      <a:pt x="1602" y="2340"/>
                      <a:pt x="1568" y="1839"/>
                      <a:pt x="1502" y="1372"/>
                    </a:cubicBezTo>
                    <a:cubicBezTo>
                      <a:pt x="2069" y="1306"/>
                      <a:pt x="2636" y="1139"/>
                      <a:pt x="3103" y="1106"/>
                    </a:cubicBezTo>
                    <a:lnTo>
                      <a:pt x="3136" y="1106"/>
                    </a:lnTo>
                    <a:cubicBezTo>
                      <a:pt x="3194" y="1125"/>
                      <a:pt x="3274" y="1144"/>
                      <a:pt x="3351" y="1144"/>
                    </a:cubicBezTo>
                    <a:cubicBezTo>
                      <a:pt x="3407" y="1144"/>
                      <a:pt x="3461" y="1134"/>
                      <a:pt x="3503" y="1106"/>
                    </a:cubicBezTo>
                    <a:cubicBezTo>
                      <a:pt x="3536" y="1072"/>
                      <a:pt x="3570" y="1039"/>
                      <a:pt x="3603" y="1005"/>
                    </a:cubicBezTo>
                    <a:cubicBezTo>
                      <a:pt x="3903" y="839"/>
                      <a:pt x="3970" y="338"/>
                      <a:pt x="3603" y="172"/>
                    </a:cubicBezTo>
                    <a:cubicBezTo>
                      <a:pt x="3359" y="49"/>
                      <a:pt x="3124" y="0"/>
                      <a:pt x="28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696;p34">
                <a:extLst>
                  <a:ext uri="{FF2B5EF4-FFF2-40B4-BE49-F238E27FC236}">
                    <a16:creationId xmlns:a16="http://schemas.microsoft.com/office/drawing/2014/main" id="{C7741618-BDE8-4087-9BE7-3B8B801040C4}"/>
                  </a:ext>
                </a:extLst>
              </p:cNvPr>
              <p:cNvSpPr/>
              <p:nvPr/>
            </p:nvSpPr>
            <p:spPr>
              <a:xfrm>
                <a:off x="2833640" y="3977189"/>
                <a:ext cx="57892" cy="62061"/>
              </a:xfrm>
              <a:custGeom>
                <a:avLst/>
                <a:gdLst/>
                <a:ahLst/>
                <a:cxnLst/>
                <a:rect l="l" t="t" r="r" b="b"/>
                <a:pathLst>
                  <a:path w="4500" h="4824" extrusionOk="0">
                    <a:moveTo>
                      <a:pt x="2242" y="972"/>
                    </a:moveTo>
                    <a:cubicBezTo>
                      <a:pt x="2972" y="972"/>
                      <a:pt x="3608" y="1988"/>
                      <a:pt x="3503" y="2695"/>
                    </a:cubicBezTo>
                    <a:cubicBezTo>
                      <a:pt x="3422" y="3343"/>
                      <a:pt x="2911" y="3831"/>
                      <a:pt x="2425" y="3831"/>
                    </a:cubicBezTo>
                    <a:cubicBezTo>
                      <a:pt x="2110" y="3831"/>
                      <a:pt x="1806" y="3627"/>
                      <a:pt x="1635" y="3128"/>
                    </a:cubicBezTo>
                    <a:cubicBezTo>
                      <a:pt x="1502" y="2728"/>
                      <a:pt x="1435" y="2028"/>
                      <a:pt x="1435" y="1594"/>
                    </a:cubicBezTo>
                    <a:cubicBezTo>
                      <a:pt x="1435" y="1561"/>
                      <a:pt x="1435" y="1494"/>
                      <a:pt x="1435" y="1461"/>
                    </a:cubicBezTo>
                    <a:cubicBezTo>
                      <a:pt x="1502" y="1394"/>
                      <a:pt x="1569" y="1327"/>
                      <a:pt x="1635" y="1227"/>
                    </a:cubicBezTo>
                    <a:cubicBezTo>
                      <a:pt x="1836" y="1048"/>
                      <a:pt x="2043" y="972"/>
                      <a:pt x="2242" y="972"/>
                    </a:cubicBezTo>
                    <a:close/>
                    <a:moveTo>
                      <a:pt x="2217" y="1"/>
                    </a:moveTo>
                    <a:cubicBezTo>
                      <a:pt x="2037" y="1"/>
                      <a:pt x="1854" y="30"/>
                      <a:pt x="1669" y="93"/>
                    </a:cubicBezTo>
                    <a:cubicBezTo>
                      <a:pt x="935" y="360"/>
                      <a:pt x="334" y="1160"/>
                      <a:pt x="201" y="1894"/>
                    </a:cubicBezTo>
                    <a:cubicBezTo>
                      <a:pt x="1" y="2895"/>
                      <a:pt x="835" y="3562"/>
                      <a:pt x="1068" y="4463"/>
                    </a:cubicBezTo>
                    <a:cubicBezTo>
                      <a:pt x="1118" y="4662"/>
                      <a:pt x="1335" y="4824"/>
                      <a:pt x="1553" y="4824"/>
                    </a:cubicBezTo>
                    <a:cubicBezTo>
                      <a:pt x="1627" y="4824"/>
                      <a:pt x="1701" y="4805"/>
                      <a:pt x="1769" y="4763"/>
                    </a:cubicBezTo>
                    <a:cubicBezTo>
                      <a:pt x="1769" y="4730"/>
                      <a:pt x="1802" y="4696"/>
                      <a:pt x="1835" y="4696"/>
                    </a:cubicBezTo>
                    <a:cubicBezTo>
                      <a:pt x="2026" y="4776"/>
                      <a:pt x="2218" y="4813"/>
                      <a:pt x="2406" y="4813"/>
                    </a:cubicBezTo>
                    <a:cubicBezTo>
                      <a:pt x="3474" y="4813"/>
                      <a:pt x="4442" y="3644"/>
                      <a:pt x="4471" y="2595"/>
                    </a:cubicBezTo>
                    <a:cubicBezTo>
                      <a:pt x="4500" y="1400"/>
                      <a:pt x="3459" y="1"/>
                      <a:pt x="22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697;p34">
                <a:extLst>
                  <a:ext uri="{FF2B5EF4-FFF2-40B4-BE49-F238E27FC236}">
                    <a16:creationId xmlns:a16="http://schemas.microsoft.com/office/drawing/2014/main" id="{B57B495A-5883-4DE0-A123-47CB29A53A78}"/>
                  </a:ext>
                </a:extLst>
              </p:cNvPr>
              <p:cNvSpPr/>
              <p:nvPr/>
            </p:nvSpPr>
            <p:spPr>
              <a:xfrm>
                <a:off x="2899307" y="3961518"/>
                <a:ext cx="61070" cy="82439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6408" extrusionOk="0">
                    <a:moveTo>
                      <a:pt x="1317" y="1139"/>
                    </a:moveTo>
                    <a:cubicBezTo>
                      <a:pt x="1394" y="1139"/>
                      <a:pt x="1488" y="1199"/>
                      <a:pt x="1602" y="1344"/>
                    </a:cubicBezTo>
                    <a:cubicBezTo>
                      <a:pt x="1935" y="1811"/>
                      <a:pt x="1668" y="1978"/>
                      <a:pt x="1335" y="2378"/>
                    </a:cubicBezTo>
                    <a:cubicBezTo>
                      <a:pt x="1201" y="2512"/>
                      <a:pt x="1068" y="2645"/>
                      <a:pt x="934" y="2779"/>
                    </a:cubicBezTo>
                    <a:cubicBezTo>
                      <a:pt x="901" y="2545"/>
                      <a:pt x="901" y="2312"/>
                      <a:pt x="934" y="2045"/>
                    </a:cubicBezTo>
                    <a:cubicBezTo>
                      <a:pt x="985" y="1716"/>
                      <a:pt x="1074" y="1139"/>
                      <a:pt x="1317" y="1139"/>
                    </a:cubicBezTo>
                    <a:close/>
                    <a:moveTo>
                      <a:pt x="1820" y="0"/>
                    </a:moveTo>
                    <a:cubicBezTo>
                      <a:pt x="1770" y="0"/>
                      <a:pt x="1720" y="3"/>
                      <a:pt x="1668" y="10"/>
                    </a:cubicBezTo>
                    <a:cubicBezTo>
                      <a:pt x="734" y="143"/>
                      <a:pt x="201" y="1144"/>
                      <a:pt x="100" y="2011"/>
                    </a:cubicBezTo>
                    <a:cubicBezTo>
                      <a:pt x="34" y="2478"/>
                      <a:pt x="0" y="3046"/>
                      <a:pt x="100" y="3513"/>
                    </a:cubicBezTo>
                    <a:cubicBezTo>
                      <a:pt x="100" y="3546"/>
                      <a:pt x="134" y="3579"/>
                      <a:pt x="134" y="3613"/>
                    </a:cubicBezTo>
                    <a:cubicBezTo>
                      <a:pt x="134" y="3713"/>
                      <a:pt x="100" y="3779"/>
                      <a:pt x="100" y="3846"/>
                    </a:cubicBezTo>
                    <a:cubicBezTo>
                      <a:pt x="67" y="4447"/>
                      <a:pt x="334" y="4980"/>
                      <a:pt x="301" y="5547"/>
                    </a:cubicBezTo>
                    <a:cubicBezTo>
                      <a:pt x="284" y="5864"/>
                      <a:pt x="526" y="6023"/>
                      <a:pt x="776" y="6023"/>
                    </a:cubicBezTo>
                    <a:cubicBezTo>
                      <a:pt x="1026" y="6023"/>
                      <a:pt x="1285" y="5864"/>
                      <a:pt x="1301" y="5547"/>
                    </a:cubicBezTo>
                    <a:cubicBezTo>
                      <a:pt x="1335" y="5180"/>
                      <a:pt x="1401" y="4780"/>
                      <a:pt x="1335" y="4413"/>
                    </a:cubicBezTo>
                    <a:lnTo>
                      <a:pt x="1335" y="4413"/>
                    </a:lnTo>
                    <a:cubicBezTo>
                      <a:pt x="1668" y="4647"/>
                      <a:pt x="1968" y="4980"/>
                      <a:pt x="2302" y="5147"/>
                    </a:cubicBezTo>
                    <a:cubicBezTo>
                      <a:pt x="2769" y="5414"/>
                      <a:pt x="3470" y="5647"/>
                      <a:pt x="3703" y="6148"/>
                    </a:cubicBezTo>
                    <a:cubicBezTo>
                      <a:pt x="3783" y="6330"/>
                      <a:pt x="3937" y="6407"/>
                      <a:pt x="4098" y="6407"/>
                    </a:cubicBezTo>
                    <a:cubicBezTo>
                      <a:pt x="4408" y="6407"/>
                      <a:pt x="4747" y="6121"/>
                      <a:pt x="4637" y="5747"/>
                    </a:cubicBezTo>
                    <a:cubicBezTo>
                      <a:pt x="4437" y="5047"/>
                      <a:pt x="3836" y="4680"/>
                      <a:pt x="3203" y="4346"/>
                    </a:cubicBezTo>
                    <a:cubicBezTo>
                      <a:pt x="2636" y="4080"/>
                      <a:pt x="2135" y="3646"/>
                      <a:pt x="1602" y="3379"/>
                    </a:cubicBezTo>
                    <a:cubicBezTo>
                      <a:pt x="1802" y="3112"/>
                      <a:pt x="2069" y="2912"/>
                      <a:pt x="2235" y="2679"/>
                    </a:cubicBezTo>
                    <a:cubicBezTo>
                      <a:pt x="2536" y="2245"/>
                      <a:pt x="2836" y="1811"/>
                      <a:pt x="2869" y="1278"/>
                    </a:cubicBezTo>
                    <a:cubicBezTo>
                      <a:pt x="2931" y="624"/>
                      <a:pt x="2500" y="0"/>
                      <a:pt x="18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698;p34">
                <a:extLst>
                  <a:ext uri="{FF2B5EF4-FFF2-40B4-BE49-F238E27FC236}">
                    <a16:creationId xmlns:a16="http://schemas.microsoft.com/office/drawing/2014/main" id="{5C0467D4-0F11-4884-9882-0992D91F5122}"/>
                  </a:ext>
                </a:extLst>
              </p:cNvPr>
              <p:cNvSpPr/>
              <p:nvPr/>
            </p:nvSpPr>
            <p:spPr>
              <a:xfrm>
                <a:off x="2710040" y="4070221"/>
                <a:ext cx="63965" cy="91998"/>
              </a:xfrm>
              <a:custGeom>
                <a:avLst/>
                <a:gdLst/>
                <a:ahLst/>
                <a:cxnLst/>
                <a:rect l="l" t="t" r="r" b="b"/>
                <a:pathLst>
                  <a:path w="4972" h="7151" extrusionOk="0">
                    <a:moveTo>
                      <a:pt x="3503" y="0"/>
                    </a:moveTo>
                    <a:cubicBezTo>
                      <a:pt x="2636" y="34"/>
                      <a:pt x="1569" y="634"/>
                      <a:pt x="902" y="1168"/>
                    </a:cubicBezTo>
                    <a:cubicBezTo>
                      <a:pt x="134" y="1768"/>
                      <a:pt x="1" y="2802"/>
                      <a:pt x="801" y="3436"/>
                    </a:cubicBezTo>
                    <a:cubicBezTo>
                      <a:pt x="1268" y="3770"/>
                      <a:pt x="1969" y="3903"/>
                      <a:pt x="2303" y="4404"/>
                    </a:cubicBezTo>
                    <a:cubicBezTo>
                      <a:pt x="3103" y="5538"/>
                      <a:pt x="1402" y="5871"/>
                      <a:pt x="701" y="6071"/>
                    </a:cubicBezTo>
                    <a:cubicBezTo>
                      <a:pt x="501" y="6105"/>
                      <a:pt x="468" y="6305"/>
                      <a:pt x="535" y="6472"/>
                    </a:cubicBezTo>
                    <a:cubicBezTo>
                      <a:pt x="750" y="6952"/>
                      <a:pt x="1114" y="7151"/>
                      <a:pt x="1521" y="7151"/>
                    </a:cubicBezTo>
                    <a:cubicBezTo>
                      <a:pt x="2752" y="7151"/>
                      <a:pt x="4381" y="5332"/>
                      <a:pt x="3503" y="4003"/>
                    </a:cubicBezTo>
                    <a:cubicBezTo>
                      <a:pt x="3203" y="3570"/>
                      <a:pt x="2703" y="3269"/>
                      <a:pt x="2236" y="3036"/>
                    </a:cubicBezTo>
                    <a:cubicBezTo>
                      <a:pt x="2102" y="2936"/>
                      <a:pt x="1802" y="2869"/>
                      <a:pt x="1669" y="2769"/>
                    </a:cubicBezTo>
                    <a:cubicBezTo>
                      <a:pt x="1168" y="2369"/>
                      <a:pt x="1602" y="1968"/>
                      <a:pt x="1936" y="1702"/>
                    </a:cubicBezTo>
                    <a:cubicBezTo>
                      <a:pt x="2372" y="1334"/>
                      <a:pt x="3013" y="999"/>
                      <a:pt x="3588" y="999"/>
                    </a:cubicBezTo>
                    <a:cubicBezTo>
                      <a:pt x="3848" y="999"/>
                      <a:pt x="4096" y="1068"/>
                      <a:pt x="4304" y="1235"/>
                    </a:cubicBezTo>
                    <a:cubicBezTo>
                      <a:pt x="4331" y="1244"/>
                      <a:pt x="4360" y="1248"/>
                      <a:pt x="4389" y="1248"/>
                    </a:cubicBezTo>
                    <a:cubicBezTo>
                      <a:pt x="4468" y="1248"/>
                      <a:pt x="4546" y="1217"/>
                      <a:pt x="4571" y="1168"/>
                    </a:cubicBezTo>
                    <a:cubicBezTo>
                      <a:pt x="4971" y="434"/>
                      <a:pt x="4171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699;p34">
                <a:extLst>
                  <a:ext uri="{FF2B5EF4-FFF2-40B4-BE49-F238E27FC236}">
                    <a16:creationId xmlns:a16="http://schemas.microsoft.com/office/drawing/2014/main" id="{64EAB6D8-FC10-4027-9272-A299261DEB84}"/>
                  </a:ext>
                </a:extLst>
              </p:cNvPr>
              <p:cNvSpPr/>
              <p:nvPr/>
            </p:nvSpPr>
            <p:spPr>
              <a:xfrm>
                <a:off x="2769698" y="4080102"/>
                <a:ext cx="70397" cy="73922"/>
              </a:xfrm>
              <a:custGeom>
                <a:avLst/>
                <a:gdLst/>
                <a:ahLst/>
                <a:cxnLst/>
                <a:rect l="l" t="t" r="r" b="b"/>
                <a:pathLst>
                  <a:path w="5472" h="5746" extrusionOk="0">
                    <a:moveTo>
                      <a:pt x="1937" y="1154"/>
                    </a:moveTo>
                    <a:cubicBezTo>
                      <a:pt x="1958" y="1154"/>
                      <a:pt x="1981" y="1214"/>
                      <a:pt x="2102" y="1301"/>
                    </a:cubicBezTo>
                    <a:cubicBezTo>
                      <a:pt x="2436" y="1501"/>
                      <a:pt x="2636" y="2101"/>
                      <a:pt x="2836" y="2435"/>
                    </a:cubicBezTo>
                    <a:cubicBezTo>
                      <a:pt x="2969" y="2635"/>
                      <a:pt x="3069" y="2835"/>
                      <a:pt x="3203" y="3035"/>
                    </a:cubicBezTo>
                    <a:cubicBezTo>
                      <a:pt x="3082" y="3016"/>
                      <a:pt x="2950" y="3008"/>
                      <a:pt x="2816" y="3008"/>
                    </a:cubicBezTo>
                    <a:cubicBezTo>
                      <a:pt x="2468" y="3008"/>
                      <a:pt x="2100" y="3063"/>
                      <a:pt x="1835" y="3135"/>
                    </a:cubicBezTo>
                    <a:cubicBezTo>
                      <a:pt x="1702" y="3169"/>
                      <a:pt x="1568" y="3202"/>
                      <a:pt x="1435" y="3269"/>
                    </a:cubicBezTo>
                    <a:cubicBezTo>
                      <a:pt x="1502" y="2802"/>
                      <a:pt x="1535" y="2301"/>
                      <a:pt x="1635" y="1834"/>
                    </a:cubicBezTo>
                    <a:cubicBezTo>
                      <a:pt x="1668" y="1667"/>
                      <a:pt x="1702" y="1434"/>
                      <a:pt x="1802" y="1334"/>
                    </a:cubicBezTo>
                    <a:cubicBezTo>
                      <a:pt x="1898" y="1206"/>
                      <a:pt x="1917" y="1154"/>
                      <a:pt x="1937" y="1154"/>
                    </a:cubicBezTo>
                    <a:close/>
                    <a:moveTo>
                      <a:pt x="1954" y="0"/>
                    </a:moveTo>
                    <a:cubicBezTo>
                      <a:pt x="1872" y="0"/>
                      <a:pt x="1788" y="11"/>
                      <a:pt x="1702" y="33"/>
                    </a:cubicBezTo>
                    <a:cubicBezTo>
                      <a:pt x="868" y="233"/>
                      <a:pt x="668" y="1301"/>
                      <a:pt x="568" y="2034"/>
                    </a:cubicBezTo>
                    <a:cubicBezTo>
                      <a:pt x="501" y="2468"/>
                      <a:pt x="501" y="2935"/>
                      <a:pt x="401" y="3369"/>
                    </a:cubicBezTo>
                    <a:cubicBezTo>
                      <a:pt x="367" y="3535"/>
                      <a:pt x="301" y="3736"/>
                      <a:pt x="234" y="3936"/>
                    </a:cubicBezTo>
                    <a:cubicBezTo>
                      <a:pt x="67" y="4002"/>
                      <a:pt x="1" y="4269"/>
                      <a:pt x="134" y="4403"/>
                    </a:cubicBezTo>
                    <a:cubicBezTo>
                      <a:pt x="101" y="4703"/>
                      <a:pt x="234" y="5037"/>
                      <a:pt x="101" y="5437"/>
                    </a:cubicBezTo>
                    <a:cubicBezTo>
                      <a:pt x="9" y="5437"/>
                      <a:pt x="141" y="5745"/>
                      <a:pt x="318" y="5745"/>
                    </a:cubicBezTo>
                    <a:cubicBezTo>
                      <a:pt x="334" y="5745"/>
                      <a:pt x="351" y="5743"/>
                      <a:pt x="367" y="5737"/>
                    </a:cubicBezTo>
                    <a:cubicBezTo>
                      <a:pt x="968" y="5504"/>
                      <a:pt x="1068" y="4903"/>
                      <a:pt x="1201" y="4303"/>
                    </a:cubicBezTo>
                    <a:cubicBezTo>
                      <a:pt x="1468" y="4236"/>
                      <a:pt x="1768" y="4203"/>
                      <a:pt x="2069" y="4203"/>
                    </a:cubicBezTo>
                    <a:cubicBezTo>
                      <a:pt x="2333" y="4218"/>
                      <a:pt x="2613" y="4270"/>
                      <a:pt x="2880" y="4270"/>
                    </a:cubicBezTo>
                    <a:cubicBezTo>
                      <a:pt x="3184" y="4270"/>
                      <a:pt x="3472" y="4202"/>
                      <a:pt x="3703" y="3936"/>
                    </a:cubicBezTo>
                    <a:cubicBezTo>
                      <a:pt x="3703" y="3936"/>
                      <a:pt x="3703" y="3936"/>
                      <a:pt x="3703" y="3902"/>
                    </a:cubicBezTo>
                    <a:cubicBezTo>
                      <a:pt x="3903" y="4303"/>
                      <a:pt x="4070" y="4736"/>
                      <a:pt x="4170" y="5170"/>
                    </a:cubicBezTo>
                    <a:cubicBezTo>
                      <a:pt x="4236" y="5502"/>
                      <a:pt x="4466" y="5643"/>
                      <a:pt x="4709" y="5643"/>
                    </a:cubicBezTo>
                    <a:cubicBezTo>
                      <a:pt x="5076" y="5643"/>
                      <a:pt x="5471" y="5319"/>
                      <a:pt x="5371" y="4836"/>
                    </a:cubicBezTo>
                    <a:cubicBezTo>
                      <a:pt x="5138" y="3569"/>
                      <a:pt x="4337" y="2501"/>
                      <a:pt x="3636" y="1467"/>
                    </a:cubicBezTo>
                    <a:cubicBezTo>
                      <a:pt x="3275" y="925"/>
                      <a:pt x="2722" y="0"/>
                      <a:pt x="19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700;p34">
                <a:extLst>
                  <a:ext uri="{FF2B5EF4-FFF2-40B4-BE49-F238E27FC236}">
                    <a16:creationId xmlns:a16="http://schemas.microsoft.com/office/drawing/2014/main" id="{67A7D2CC-B971-452E-B9BC-606E0F733A2E}"/>
                  </a:ext>
                </a:extLst>
              </p:cNvPr>
              <p:cNvSpPr/>
              <p:nvPr/>
            </p:nvSpPr>
            <p:spPr>
              <a:xfrm>
                <a:off x="2847381" y="4072640"/>
                <a:ext cx="67387" cy="77332"/>
              </a:xfrm>
              <a:custGeom>
                <a:avLst/>
                <a:gdLst/>
                <a:ahLst/>
                <a:cxnLst/>
                <a:rect l="l" t="t" r="r" b="b"/>
                <a:pathLst>
                  <a:path w="5238" h="6011" extrusionOk="0">
                    <a:moveTo>
                      <a:pt x="413" y="0"/>
                    </a:moveTo>
                    <a:cubicBezTo>
                      <a:pt x="231" y="0"/>
                      <a:pt x="56" y="170"/>
                      <a:pt x="100" y="413"/>
                    </a:cubicBezTo>
                    <a:cubicBezTo>
                      <a:pt x="367" y="1547"/>
                      <a:pt x="67" y="2648"/>
                      <a:pt x="34" y="3782"/>
                    </a:cubicBezTo>
                    <a:cubicBezTo>
                      <a:pt x="0" y="4482"/>
                      <a:pt x="34" y="5316"/>
                      <a:pt x="667" y="5717"/>
                    </a:cubicBezTo>
                    <a:cubicBezTo>
                      <a:pt x="993" y="5956"/>
                      <a:pt x="1447" y="6011"/>
                      <a:pt x="1881" y="6011"/>
                    </a:cubicBezTo>
                    <a:cubicBezTo>
                      <a:pt x="2112" y="6011"/>
                      <a:pt x="2338" y="5995"/>
                      <a:pt x="2535" y="5983"/>
                    </a:cubicBezTo>
                    <a:cubicBezTo>
                      <a:pt x="3369" y="5950"/>
                      <a:pt x="4537" y="5950"/>
                      <a:pt x="5104" y="5283"/>
                    </a:cubicBezTo>
                    <a:cubicBezTo>
                      <a:pt x="5237" y="5150"/>
                      <a:pt x="5237" y="4916"/>
                      <a:pt x="5104" y="4783"/>
                    </a:cubicBezTo>
                    <a:cubicBezTo>
                      <a:pt x="4810" y="4489"/>
                      <a:pt x="4516" y="4409"/>
                      <a:pt x="4181" y="4409"/>
                    </a:cubicBezTo>
                    <a:cubicBezTo>
                      <a:pt x="4022" y="4409"/>
                      <a:pt x="3852" y="4428"/>
                      <a:pt x="3669" y="4449"/>
                    </a:cubicBezTo>
                    <a:cubicBezTo>
                      <a:pt x="3267" y="4496"/>
                      <a:pt x="2530" y="4728"/>
                      <a:pt x="1968" y="4728"/>
                    </a:cubicBezTo>
                    <a:cubicBezTo>
                      <a:pt x="1738" y="4728"/>
                      <a:pt x="1537" y="4689"/>
                      <a:pt x="1401" y="4582"/>
                    </a:cubicBezTo>
                    <a:cubicBezTo>
                      <a:pt x="901" y="4182"/>
                      <a:pt x="1201" y="2681"/>
                      <a:pt x="1168" y="2081"/>
                    </a:cubicBezTo>
                    <a:cubicBezTo>
                      <a:pt x="1168" y="1380"/>
                      <a:pt x="1068" y="746"/>
                      <a:pt x="667" y="146"/>
                    </a:cubicBezTo>
                    <a:cubicBezTo>
                      <a:pt x="600" y="44"/>
                      <a:pt x="505" y="0"/>
                      <a:pt x="4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701;p34">
                <a:extLst>
                  <a:ext uri="{FF2B5EF4-FFF2-40B4-BE49-F238E27FC236}">
                    <a16:creationId xmlns:a16="http://schemas.microsoft.com/office/drawing/2014/main" id="{FC571100-B9A2-4010-AC37-B547CAA86DD3}"/>
                  </a:ext>
                </a:extLst>
              </p:cNvPr>
              <p:cNvSpPr/>
              <p:nvPr/>
            </p:nvSpPr>
            <p:spPr>
              <a:xfrm>
                <a:off x="2911748" y="4061048"/>
                <a:ext cx="70822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5505" h="6883" extrusionOk="0">
                    <a:moveTo>
                      <a:pt x="4585" y="1"/>
                    </a:moveTo>
                    <a:cubicBezTo>
                      <a:pt x="4035" y="1"/>
                      <a:pt x="3494" y="232"/>
                      <a:pt x="2903" y="280"/>
                    </a:cubicBezTo>
                    <a:cubicBezTo>
                      <a:pt x="2747" y="291"/>
                      <a:pt x="2591" y="291"/>
                      <a:pt x="2437" y="291"/>
                    </a:cubicBezTo>
                    <a:cubicBezTo>
                      <a:pt x="2128" y="291"/>
                      <a:pt x="1824" y="291"/>
                      <a:pt x="1535" y="380"/>
                    </a:cubicBezTo>
                    <a:cubicBezTo>
                      <a:pt x="1302" y="447"/>
                      <a:pt x="1068" y="547"/>
                      <a:pt x="868" y="680"/>
                    </a:cubicBezTo>
                    <a:cubicBezTo>
                      <a:pt x="868" y="680"/>
                      <a:pt x="835" y="680"/>
                      <a:pt x="801" y="713"/>
                    </a:cubicBezTo>
                    <a:cubicBezTo>
                      <a:pt x="668" y="780"/>
                      <a:pt x="501" y="880"/>
                      <a:pt x="334" y="914"/>
                    </a:cubicBezTo>
                    <a:cubicBezTo>
                      <a:pt x="1" y="980"/>
                      <a:pt x="34" y="1447"/>
                      <a:pt x="334" y="1514"/>
                    </a:cubicBezTo>
                    <a:cubicBezTo>
                      <a:pt x="434" y="1547"/>
                      <a:pt x="534" y="1547"/>
                      <a:pt x="668" y="1547"/>
                    </a:cubicBezTo>
                    <a:cubicBezTo>
                      <a:pt x="668" y="2148"/>
                      <a:pt x="735" y="2748"/>
                      <a:pt x="668" y="3315"/>
                    </a:cubicBezTo>
                    <a:cubicBezTo>
                      <a:pt x="635" y="3349"/>
                      <a:pt x="601" y="3349"/>
                      <a:pt x="601" y="3349"/>
                    </a:cubicBezTo>
                    <a:cubicBezTo>
                      <a:pt x="268" y="3482"/>
                      <a:pt x="234" y="3916"/>
                      <a:pt x="534" y="4049"/>
                    </a:cubicBezTo>
                    <a:cubicBezTo>
                      <a:pt x="368" y="4716"/>
                      <a:pt x="168" y="5317"/>
                      <a:pt x="568" y="5984"/>
                    </a:cubicBezTo>
                    <a:cubicBezTo>
                      <a:pt x="970" y="6639"/>
                      <a:pt x="1571" y="6882"/>
                      <a:pt x="2218" y="6882"/>
                    </a:cubicBezTo>
                    <a:cubicBezTo>
                      <a:pt x="3020" y="6882"/>
                      <a:pt x="3891" y="6509"/>
                      <a:pt x="4537" y="6084"/>
                    </a:cubicBezTo>
                    <a:cubicBezTo>
                      <a:pt x="4771" y="5950"/>
                      <a:pt x="4938" y="5584"/>
                      <a:pt x="4737" y="5317"/>
                    </a:cubicBezTo>
                    <a:cubicBezTo>
                      <a:pt x="4704" y="5283"/>
                      <a:pt x="4671" y="5250"/>
                      <a:pt x="4637" y="5183"/>
                    </a:cubicBezTo>
                    <a:cubicBezTo>
                      <a:pt x="4547" y="5070"/>
                      <a:pt x="4425" y="5003"/>
                      <a:pt x="4294" y="5003"/>
                    </a:cubicBezTo>
                    <a:cubicBezTo>
                      <a:pt x="4232" y="5003"/>
                      <a:pt x="4168" y="5018"/>
                      <a:pt x="4104" y="5050"/>
                    </a:cubicBezTo>
                    <a:cubicBezTo>
                      <a:pt x="4170" y="5016"/>
                      <a:pt x="4133" y="5005"/>
                      <a:pt x="4054" y="5005"/>
                    </a:cubicBezTo>
                    <a:cubicBezTo>
                      <a:pt x="3896" y="5005"/>
                      <a:pt x="3570" y="5050"/>
                      <a:pt x="3570" y="5050"/>
                    </a:cubicBezTo>
                    <a:cubicBezTo>
                      <a:pt x="3336" y="5117"/>
                      <a:pt x="3136" y="5250"/>
                      <a:pt x="2903" y="5350"/>
                    </a:cubicBezTo>
                    <a:cubicBezTo>
                      <a:pt x="2714" y="5413"/>
                      <a:pt x="2461" y="5502"/>
                      <a:pt x="2223" y="5502"/>
                    </a:cubicBezTo>
                    <a:cubicBezTo>
                      <a:pt x="2082" y="5502"/>
                      <a:pt x="1947" y="5470"/>
                      <a:pt x="1835" y="5383"/>
                    </a:cubicBezTo>
                    <a:cubicBezTo>
                      <a:pt x="1402" y="5016"/>
                      <a:pt x="1735" y="4683"/>
                      <a:pt x="1802" y="4283"/>
                    </a:cubicBezTo>
                    <a:cubicBezTo>
                      <a:pt x="1835" y="4216"/>
                      <a:pt x="1835" y="4116"/>
                      <a:pt x="1835" y="4049"/>
                    </a:cubicBezTo>
                    <a:cubicBezTo>
                      <a:pt x="1953" y="4026"/>
                      <a:pt x="2088" y="4002"/>
                      <a:pt x="2216" y="4002"/>
                    </a:cubicBezTo>
                    <a:cubicBezTo>
                      <a:pt x="2269" y="4002"/>
                      <a:pt x="2320" y="4006"/>
                      <a:pt x="2369" y="4016"/>
                    </a:cubicBezTo>
                    <a:cubicBezTo>
                      <a:pt x="2428" y="4019"/>
                      <a:pt x="2485" y="4020"/>
                      <a:pt x="2541" y="4020"/>
                    </a:cubicBezTo>
                    <a:cubicBezTo>
                      <a:pt x="3139" y="4020"/>
                      <a:pt x="3521" y="3857"/>
                      <a:pt x="4070" y="3582"/>
                    </a:cubicBezTo>
                    <a:cubicBezTo>
                      <a:pt x="4571" y="3349"/>
                      <a:pt x="4304" y="2648"/>
                      <a:pt x="3803" y="2648"/>
                    </a:cubicBezTo>
                    <a:cubicBezTo>
                      <a:pt x="3759" y="2642"/>
                      <a:pt x="3715" y="2639"/>
                      <a:pt x="3673" y="2639"/>
                    </a:cubicBezTo>
                    <a:cubicBezTo>
                      <a:pt x="3492" y="2639"/>
                      <a:pt x="3325" y="2688"/>
                      <a:pt x="3136" y="2715"/>
                    </a:cubicBezTo>
                    <a:cubicBezTo>
                      <a:pt x="2836" y="2782"/>
                      <a:pt x="2536" y="2782"/>
                      <a:pt x="2202" y="2848"/>
                    </a:cubicBezTo>
                    <a:cubicBezTo>
                      <a:pt x="2102" y="2848"/>
                      <a:pt x="1969" y="2882"/>
                      <a:pt x="1869" y="2882"/>
                    </a:cubicBezTo>
                    <a:cubicBezTo>
                      <a:pt x="1835" y="2415"/>
                      <a:pt x="1702" y="1948"/>
                      <a:pt x="1535" y="1514"/>
                    </a:cubicBezTo>
                    <a:cubicBezTo>
                      <a:pt x="2002" y="1514"/>
                      <a:pt x="2436" y="1581"/>
                      <a:pt x="2903" y="1581"/>
                    </a:cubicBezTo>
                    <a:cubicBezTo>
                      <a:pt x="3336" y="1581"/>
                      <a:pt x="3737" y="1547"/>
                      <a:pt x="4137" y="1381"/>
                    </a:cubicBezTo>
                    <a:cubicBezTo>
                      <a:pt x="4537" y="1214"/>
                      <a:pt x="4838" y="780"/>
                      <a:pt x="5204" y="647"/>
                    </a:cubicBezTo>
                    <a:cubicBezTo>
                      <a:pt x="5405" y="580"/>
                      <a:pt x="5505" y="246"/>
                      <a:pt x="5271" y="146"/>
                    </a:cubicBezTo>
                    <a:cubicBezTo>
                      <a:pt x="5038" y="40"/>
                      <a:pt x="4811" y="1"/>
                      <a:pt x="4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1702;p34">
            <a:extLst>
              <a:ext uri="{FF2B5EF4-FFF2-40B4-BE49-F238E27FC236}">
                <a16:creationId xmlns:a16="http://schemas.microsoft.com/office/drawing/2014/main" id="{AE5B5943-6933-4C7C-BC57-BF0B595046DF}"/>
              </a:ext>
            </a:extLst>
          </p:cNvPr>
          <p:cNvGrpSpPr/>
          <p:nvPr/>
        </p:nvGrpSpPr>
        <p:grpSpPr>
          <a:xfrm>
            <a:off x="4437536" y="2617668"/>
            <a:ext cx="499098" cy="560464"/>
            <a:chOff x="6050218" y="3805893"/>
            <a:chExt cx="499098" cy="560464"/>
          </a:xfrm>
        </p:grpSpPr>
        <p:sp>
          <p:nvSpPr>
            <p:cNvPr id="24" name="Google Shape;1703;p34">
              <a:extLst>
                <a:ext uri="{FF2B5EF4-FFF2-40B4-BE49-F238E27FC236}">
                  <a16:creationId xmlns:a16="http://schemas.microsoft.com/office/drawing/2014/main" id="{F8E534A4-FCAF-4686-8CEF-F151DABE2418}"/>
                </a:ext>
              </a:extLst>
            </p:cNvPr>
            <p:cNvSpPr/>
            <p:nvPr/>
          </p:nvSpPr>
          <p:spPr>
            <a:xfrm>
              <a:off x="6050218" y="3805893"/>
              <a:ext cx="499098" cy="560464"/>
            </a:xfrm>
            <a:custGeom>
              <a:avLst/>
              <a:gdLst/>
              <a:ahLst/>
              <a:cxnLst/>
              <a:rect l="l" t="t" r="r" b="b"/>
              <a:pathLst>
                <a:path w="38795" h="43565" extrusionOk="0">
                  <a:moveTo>
                    <a:pt x="29889" y="5535"/>
                  </a:moveTo>
                  <a:cubicBezTo>
                    <a:pt x="30256" y="5601"/>
                    <a:pt x="30556" y="5735"/>
                    <a:pt x="30956" y="5768"/>
                  </a:cubicBezTo>
                  <a:cubicBezTo>
                    <a:pt x="30996" y="5771"/>
                    <a:pt x="31039" y="5772"/>
                    <a:pt x="31085" y="5772"/>
                  </a:cubicBezTo>
                  <a:cubicBezTo>
                    <a:pt x="31472" y="5772"/>
                    <a:pt x="32071" y="5688"/>
                    <a:pt x="32535" y="5688"/>
                  </a:cubicBezTo>
                  <a:cubicBezTo>
                    <a:pt x="32713" y="5688"/>
                    <a:pt x="32871" y="5701"/>
                    <a:pt x="32991" y="5735"/>
                  </a:cubicBezTo>
                  <a:cubicBezTo>
                    <a:pt x="33153" y="5783"/>
                    <a:pt x="33256" y="5793"/>
                    <a:pt x="33320" y="5793"/>
                  </a:cubicBezTo>
                  <a:cubicBezTo>
                    <a:pt x="33359" y="5793"/>
                    <a:pt x="33384" y="5789"/>
                    <a:pt x="33398" y="5789"/>
                  </a:cubicBezTo>
                  <a:cubicBezTo>
                    <a:pt x="33458" y="5789"/>
                    <a:pt x="33351" y="5847"/>
                    <a:pt x="33391" y="6435"/>
                  </a:cubicBezTo>
                  <a:cubicBezTo>
                    <a:pt x="33424" y="7036"/>
                    <a:pt x="33358" y="7669"/>
                    <a:pt x="33358" y="8270"/>
                  </a:cubicBezTo>
                  <a:cubicBezTo>
                    <a:pt x="33358" y="10105"/>
                    <a:pt x="33291" y="11973"/>
                    <a:pt x="33158" y="13841"/>
                  </a:cubicBezTo>
                  <a:cubicBezTo>
                    <a:pt x="32357" y="13007"/>
                    <a:pt x="31556" y="12206"/>
                    <a:pt x="30756" y="11339"/>
                  </a:cubicBezTo>
                  <a:cubicBezTo>
                    <a:pt x="30522" y="11072"/>
                    <a:pt x="30289" y="10838"/>
                    <a:pt x="30022" y="10572"/>
                  </a:cubicBezTo>
                  <a:cubicBezTo>
                    <a:pt x="30155" y="9871"/>
                    <a:pt x="30055" y="9237"/>
                    <a:pt x="29989" y="8470"/>
                  </a:cubicBezTo>
                  <a:cubicBezTo>
                    <a:pt x="29855" y="7469"/>
                    <a:pt x="30055" y="6502"/>
                    <a:pt x="29889" y="5535"/>
                  </a:cubicBezTo>
                  <a:close/>
                  <a:moveTo>
                    <a:pt x="19628" y="1262"/>
                  </a:moveTo>
                  <a:cubicBezTo>
                    <a:pt x="20000" y="1262"/>
                    <a:pt x="20141" y="1482"/>
                    <a:pt x="20515" y="1732"/>
                  </a:cubicBezTo>
                  <a:cubicBezTo>
                    <a:pt x="23918" y="4134"/>
                    <a:pt x="25686" y="8036"/>
                    <a:pt x="28521" y="11005"/>
                  </a:cubicBezTo>
                  <a:cubicBezTo>
                    <a:pt x="30022" y="12540"/>
                    <a:pt x="31490" y="14141"/>
                    <a:pt x="32991" y="15709"/>
                  </a:cubicBezTo>
                  <a:cubicBezTo>
                    <a:pt x="32991" y="15709"/>
                    <a:pt x="32991" y="15742"/>
                    <a:pt x="32991" y="15742"/>
                  </a:cubicBezTo>
                  <a:cubicBezTo>
                    <a:pt x="32960" y="16020"/>
                    <a:pt x="33187" y="16213"/>
                    <a:pt x="33433" y="16213"/>
                  </a:cubicBezTo>
                  <a:cubicBezTo>
                    <a:pt x="33452" y="16213"/>
                    <a:pt x="33472" y="16211"/>
                    <a:pt x="33491" y="16209"/>
                  </a:cubicBezTo>
                  <a:cubicBezTo>
                    <a:pt x="33591" y="16342"/>
                    <a:pt x="33691" y="16442"/>
                    <a:pt x="33791" y="16543"/>
                  </a:cubicBezTo>
                  <a:cubicBezTo>
                    <a:pt x="34559" y="17343"/>
                    <a:pt x="35559" y="18210"/>
                    <a:pt x="36160" y="19178"/>
                  </a:cubicBezTo>
                  <a:cubicBezTo>
                    <a:pt x="37094" y="20245"/>
                    <a:pt x="37227" y="20979"/>
                    <a:pt x="36493" y="21379"/>
                  </a:cubicBezTo>
                  <a:cubicBezTo>
                    <a:pt x="36410" y="21463"/>
                    <a:pt x="36338" y="21505"/>
                    <a:pt x="36271" y="21505"/>
                  </a:cubicBezTo>
                  <a:cubicBezTo>
                    <a:pt x="36176" y="21505"/>
                    <a:pt x="36090" y="21421"/>
                    <a:pt x="35993" y="21246"/>
                  </a:cubicBezTo>
                  <a:cubicBezTo>
                    <a:pt x="35826" y="21213"/>
                    <a:pt x="35493" y="20979"/>
                    <a:pt x="35326" y="20946"/>
                  </a:cubicBezTo>
                  <a:cubicBezTo>
                    <a:pt x="35292" y="20912"/>
                    <a:pt x="35259" y="20912"/>
                    <a:pt x="35226" y="20912"/>
                  </a:cubicBezTo>
                  <a:cubicBezTo>
                    <a:pt x="34492" y="18411"/>
                    <a:pt x="31857" y="16909"/>
                    <a:pt x="30222" y="14908"/>
                  </a:cubicBezTo>
                  <a:cubicBezTo>
                    <a:pt x="28454" y="12740"/>
                    <a:pt x="26753" y="10472"/>
                    <a:pt x="25119" y="8203"/>
                  </a:cubicBezTo>
                  <a:cubicBezTo>
                    <a:pt x="24051" y="6735"/>
                    <a:pt x="22717" y="4734"/>
                    <a:pt x="20849" y="4167"/>
                  </a:cubicBezTo>
                  <a:cubicBezTo>
                    <a:pt x="20515" y="4067"/>
                    <a:pt x="20248" y="4067"/>
                    <a:pt x="19948" y="4067"/>
                  </a:cubicBezTo>
                  <a:cubicBezTo>
                    <a:pt x="19948" y="4012"/>
                    <a:pt x="19904" y="3958"/>
                    <a:pt x="19851" y="3958"/>
                  </a:cubicBezTo>
                  <a:cubicBezTo>
                    <a:pt x="19839" y="3958"/>
                    <a:pt x="19827" y="3961"/>
                    <a:pt x="19815" y="3967"/>
                  </a:cubicBezTo>
                  <a:cubicBezTo>
                    <a:pt x="19648" y="4034"/>
                    <a:pt x="19481" y="4100"/>
                    <a:pt x="19314" y="4200"/>
                  </a:cubicBezTo>
                  <a:cubicBezTo>
                    <a:pt x="17980" y="4667"/>
                    <a:pt x="17079" y="6335"/>
                    <a:pt x="16045" y="7336"/>
                  </a:cubicBezTo>
                  <a:cubicBezTo>
                    <a:pt x="13510" y="9804"/>
                    <a:pt x="11242" y="12573"/>
                    <a:pt x="8974" y="15275"/>
                  </a:cubicBezTo>
                  <a:cubicBezTo>
                    <a:pt x="7806" y="16376"/>
                    <a:pt x="6639" y="17477"/>
                    <a:pt x="5538" y="18644"/>
                  </a:cubicBezTo>
                  <a:cubicBezTo>
                    <a:pt x="5004" y="19211"/>
                    <a:pt x="4637" y="19578"/>
                    <a:pt x="4404" y="19978"/>
                  </a:cubicBezTo>
                  <a:cubicBezTo>
                    <a:pt x="4170" y="20312"/>
                    <a:pt x="3937" y="20612"/>
                    <a:pt x="3570" y="20779"/>
                  </a:cubicBezTo>
                  <a:cubicBezTo>
                    <a:pt x="3271" y="20928"/>
                    <a:pt x="3028" y="20991"/>
                    <a:pt x="2821" y="20991"/>
                  </a:cubicBezTo>
                  <a:cubicBezTo>
                    <a:pt x="2199" y="20991"/>
                    <a:pt x="1911" y="20421"/>
                    <a:pt x="1435" y="19945"/>
                  </a:cubicBezTo>
                  <a:cubicBezTo>
                    <a:pt x="1935" y="19078"/>
                    <a:pt x="2869" y="18344"/>
                    <a:pt x="3470" y="17577"/>
                  </a:cubicBezTo>
                  <a:cubicBezTo>
                    <a:pt x="4204" y="16676"/>
                    <a:pt x="4837" y="15809"/>
                    <a:pt x="5738" y="15041"/>
                  </a:cubicBezTo>
                  <a:cubicBezTo>
                    <a:pt x="7473" y="13540"/>
                    <a:pt x="8740" y="11606"/>
                    <a:pt x="10475" y="10071"/>
                  </a:cubicBezTo>
                  <a:cubicBezTo>
                    <a:pt x="12243" y="8470"/>
                    <a:pt x="14077" y="7002"/>
                    <a:pt x="15712" y="5268"/>
                  </a:cubicBezTo>
                  <a:cubicBezTo>
                    <a:pt x="16446" y="4534"/>
                    <a:pt x="17079" y="3733"/>
                    <a:pt x="17747" y="2933"/>
                  </a:cubicBezTo>
                  <a:cubicBezTo>
                    <a:pt x="18114" y="2532"/>
                    <a:pt x="18947" y="1365"/>
                    <a:pt x="19548" y="1265"/>
                  </a:cubicBezTo>
                  <a:cubicBezTo>
                    <a:pt x="19576" y="1263"/>
                    <a:pt x="19602" y="1262"/>
                    <a:pt x="19628" y="1262"/>
                  </a:cubicBezTo>
                  <a:close/>
                  <a:moveTo>
                    <a:pt x="19997" y="5425"/>
                  </a:moveTo>
                  <a:cubicBezTo>
                    <a:pt x="20274" y="5425"/>
                    <a:pt x="20547" y="5481"/>
                    <a:pt x="20815" y="5601"/>
                  </a:cubicBezTo>
                  <a:cubicBezTo>
                    <a:pt x="22450" y="6402"/>
                    <a:pt x="23551" y="8604"/>
                    <a:pt x="24551" y="10038"/>
                  </a:cubicBezTo>
                  <a:cubicBezTo>
                    <a:pt x="25652" y="11639"/>
                    <a:pt x="26886" y="13173"/>
                    <a:pt x="28054" y="14708"/>
                  </a:cubicBezTo>
                  <a:cubicBezTo>
                    <a:pt x="28821" y="15742"/>
                    <a:pt x="29622" y="16809"/>
                    <a:pt x="30522" y="17743"/>
                  </a:cubicBezTo>
                  <a:cubicBezTo>
                    <a:pt x="30622" y="17810"/>
                    <a:pt x="30689" y="17910"/>
                    <a:pt x="30789" y="17977"/>
                  </a:cubicBezTo>
                  <a:cubicBezTo>
                    <a:pt x="28521" y="18444"/>
                    <a:pt x="26453" y="19044"/>
                    <a:pt x="24218" y="19778"/>
                  </a:cubicBezTo>
                  <a:cubicBezTo>
                    <a:pt x="21783" y="20545"/>
                    <a:pt x="19481" y="21646"/>
                    <a:pt x="17046" y="22413"/>
                  </a:cubicBezTo>
                  <a:cubicBezTo>
                    <a:pt x="15111" y="23014"/>
                    <a:pt x="13310" y="23914"/>
                    <a:pt x="11409" y="24615"/>
                  </a:cubicBezTo>
                  <a:cubicBezTo>
                    <a:pt x="10141" y="25115"/>
                    <a:pt x="8807" y="25382"/>
                    <a:pt x="7539" y="25883"/>
                  </a:cubicBezTo>
                  <a:cubicBezTo>
                    <a:pt x="6839" y="26149"/>
                    <a:pt x="6205" y="26483"/>
                    <a:pt x="5538" y="26817"/>
                  </a:cubicBezTo>
                  <a:cubicBezTo>
                    <a:pt x="5538" y="25482"/>
                    <a:pt x="5538" y="24148"/>
                    <a:pt x="5538" y="22814"/>
                  </a:cubicBezTo>
                  <a:cubicBezTo>
                    <a:pt x="5538" y="22313"/>
                    <a:pt x="5338" y="21479"/>
                    <a:pt x="5471" y="20979"/>
                  </a:cubicBezTo>
                  <a:cubicBezTo>
                    <a:pt x="5738" y="20078"/>
                    <a:pt x="6839" y="19144"/>
                    <a:pt x="7506" y="18511"/>
                  </a:cubicBezTo>
                  <a:cubicBezTo>
                    <a:pt x="9841" y="16142"/>
                    <a:pt x="12076" y="13607"/>
                    <a:pt x="14244" y="11072"/>
                  </a:cubicBezTo>
                  <a:cubicBezTo>
                    <a:pt x="15245" y="9904"/>
                    <a:pt x="16312" y="8870"/>
                    <a:pt x="17380" y="7736"/>
                  </a:cubicBezTo>
                  <a:cubicBezTo>
                    <a:pt x="17913" y="7136"/>
                    <a:pt x="18314" y="6435"/>
                    <a:pt x="18747" y="5768"/>
                  </a:cubicBezTo>
                  <a:cubicBezTo>
                    <a:pt x="19166" y="5549"/>
                    <a:pt x="19585" y="5425"/>
                    <a:pt x="19997" y="5425"/>
                  </a:cubicBezTo>
                  <a:close/>
                  <a:moveTo>
                    <a:pt x="31256" y="18377"/>
                  </a:moveTo>
                  <a:cubicBezTo>
                    <a:pt x="32090" y="19078"/>
                    <a:pt x="33024" y="19778"/>
                    <a:pt x="33491" y="20712"/>
                  </a:cubicBezTo>
                  <a:cubicBezTo>
                    <a:pt x="34158" y="22046"/>
                    <a:pt x="33725" y="24248"/>
                    <a:pt x="33725" y="25716"/>
                  </a:cubicBezTo>
                  <a:cubicBezTo>
                    <a:pt x="33725" y="26116"/>
                    <a:pt x="33725" y="26483"/>
                    <a:pt x="33725" y="26883"/>
                  </a:cubicBezTo>
                  <a:cubicBezTo>
                    <a:pt x="31089" y="27584"/>
                    <a:pt x="28354" y="28518"/>
                    <a:pt x="25819" y="29552"/>
                  </a:cubicBezTo>
                  <a:cubicBezTo>
                    <a:pt x="23417" y="30553"/>
                    <a:pt x="20949" y="31286"/>
                    <a:pt x="18581" y="32320"/>
                  </a:cubicBezTo>
                  <a:cubicBezTo>
                    <a:pt x="15979" y="33455"/>
                    <a:pt x="13444" y="34722"/>
                    <a:pt x="10842" y="35856"/>
                  </a:cubicBezTo>
                  <a:cubicBezTo>
                    <a:pt x="9107" y="36590"/>
                    <a:pt x="7406" y="37057"/>
                    <a:pt x="5838" y="37924"/>
                  </a:cubicBezTo>
                  <a:cubicBezTo>
                    <a:pt x="5905" y="36457"/>
                    <a:pt x="5605" y="34889"/>
                    <a:pt x="5605" y="33421"/>
                  </a:cubicBezTo>
                  <a:cubicBezTo>
                    <a:pt x="5571" y="31620"/>
                    <a:pt x="5571" y="29819"/>
                    <a:pt x="5571" y="27984"/>
                  </a:cubicBezTo>
                  <a:cubicBezTo>
                    <a:pt x="7373" y="27751"/>
                    <a:pt x="9341" y="26683"/>
                    <a:pt x="10975" y="26283"/>
                  </a:cubicBezTo>
                  <a:cubicBezTo>
                    <a:pt x="13110" y="25682"/>
                    <a:pt x="15045" y="24548"/>
                    <a:pt x="17146" y="23848"/>
                  </a:cubicBezTo>
                  <a:cubicBezTo>
                    <a:pt x="21883" y="22313"/>
                    <a:pt x="26453" y="20412"/>
                    <a:pt x="31056" y="18544"/>
                  </a:cubicBezTo>
                  <a:cubicBezTo>
                    <a:pt x="31156" y="18511"/>
                    <a:pt x="31223" y="18444"/>
                    <a:pt x="31256" y="18377"/>
                  </a:cubicBezTo>
                  <a:close/>
                  <a:moveTo>
                    <a:pt x="33725" y="28318"/>
                  </a:moveTo>
                  <a:cubicBezTo>
                    <a:pt x="33725" y="28918"/>
                    <a:pt x="33725" y="29485"/>
                    <a:pt x="33658" y="30086"/>
                  </a:cubicBezTo>
                  <a:cubicBezTo>
                    <a:pt x="33458" y="32921"/>
                    <a:pt x="33791" y="35823"/>
                    <a:pt x="33525" y="38625"/>
                  </a:cubicBezTo>
                  <a:cubicBezTo>
                    <a:pt x="33358" y="40026"/>
                    <a:pt x="33224" y="40693"/>
                    <a:pt x="31790" y="40793"/>
                  </a:cubicBezTo>
                  <a:cubicBezTo>
                    <a:pt x="31223" y="40827"/>
                    <a:pt x="30656" y="40860"/>
                    <a:pt x="30122" y="40960"/>
                  </a:cubicBezTo>
                  <a:cubicBezTo>
                    <a:pt x="29255" y="41093"/>
                    <a:pt x="28388" y="41260"/>
                    <a:pt x="27520" y="41460"/>
                  </a:cubicBezTo>
                  <a:cubicBezTo>
                    <a:pt x="26419" y="41594"/>
                    <a:pt x="25285" y="41694"/>
                    <a:pt x="24151" y="41761"/>
                  </a:cubicBezTo>
                  <a:cubicBezTo>
                    <a:pt x="24285" y="38625"/>
                    <a:pt x="24585" y="34922"/>
                    <a:pt x="23918" y="31787"/>
                  </a:cubicBezTo>
                  <a:cubicBezTo>
                    <a:pt x="27120" y="30486"/>
                    <a:pt x="30389" y="29218"/>
                    <a:pt x="33725" y="28318"/>
                  </a:cubicBezTo>
                  <a:close/>
                  <a:moveTo>
                    <a:pt x="15345" y="35223"/>
                  </a:moveTo>
                  <a:lnTo>
                    <a:pt x="15345" y="35223"/>
                  </a:lnTo>
                  <a:cubicBezTo>
                    <a:pt x="14978" y="36257"/>
                    <a:pt x="15045" y="37524"/>
                    <a:pt x="15078" y="38525"/>
                  </a:cubicBezTo>
                  <a:cubicBezTo>
                    <a:pt x="15111" y="39526"/>
                    <a:pt x="14878" y="40626"/>
                    <a:pt x="14945" y="41627"/>
                  </a:cubicBezTo>
                  <a:cubicBezTo>
                    <a:pt x="14277" y="41594"/>
                    <a:pt x="13577" y="41594"/>
                    <a:pt x="12910" y="41594"/>
                  </a:cubicBezTo>
                  <a:lnTo>
                    <a:pt x="9007" y="41594"/>
                  </a:lnTo>
                  <a:cubicBezTo>
                    <a:pt x="8420" y="41619"/>
                    <a:pt x="7715" y="41782"/>
                    <a:pt x="7073" y="41782"/>
                  </a:cubicBezTo>
                  <a:cubicBezTo>
                    <a:pt x="6876" y="41782"/>
                    <a:pt x="6685" y="41766"/>
                    <a:pt x="6505" y="41727"/>
                  </a:cubicBezTo>
                  <a:cubicBezTo>
                    <a:pt x="5238" y="41494"/>
                    <a:pt x="5605" y="40460"/>
                    <a:pt x="5571" y="39392"/>
                  </a:cubicBezTo>
                  <a:lnTo>
                    <a:pt x="5571" y="38925"/>
                  </a:lnTo>
                  <a:cubicBezTo>
                    <a:pt x="7373" y="38492"/>
                    <a:pt x="9174" y="37991"/>
                    <a:pt x="10842" y="37291"/>
                  </a:cubicBezTo>
                  <a:cubicBezTo>
                    <a:pt x="12343" y="36624"/>
                    <a:pt x="13844" y="35923"/>
                    <a:pt x="15345" y="35223"/>
                  </a:cubicBezTo>
                  <a:close/>
                  <a:moveTo>
                    <a:pt x="22950" y="32154"/>
                  </a:moveTo>
                  <a:lnTo>
                    <a:pt x="22950" y="32154"/>
                  </a:lnTo>
                  <a:cubicBezTo>
                    <a:pt x="22350" y="35223"/>
                    <a:pt x="22650" y="38792"/>
                    <a:pt x="22784" y="41794"/>
                  </a:cubicBezTo>
                  <a:cubicBezTo>
                    <a:pt x="22784" y="41794"/>
                    <a:pt x="22784" y="41827"/>
                    <a:pt x="22784" y="41827"/>
                  </a:cubicBezTo>
                  <a:cubicBezTo>
                    <a:pt x="22784" y="41827"/>
                    <a:pt x="22784" y="41827"/>
                    <a:pt x="22784" y="41861"/>
                  </a:cubicBezTo>
                  <a:cubicBezTo>
                    <a:pt x="22116" y="41894"/>
                    <a:pt x="21483" y="41894"/>
                    <a:pt x="20882" y="41894"/>
                  </a:cubicBezTo>
                  <a:cubicBezTo>
                    <a:pt x="19214" y="41894"/>
                    <a:pt x="17613" y="41761"/>
                    <a:pt x="15979" y="41660"/>
                  </a:cubicBezTo>
                  <a:cubicBezTo>
                    <a:pt x="16212" y="40660"/>
                    <a:pt x="16246" y="39492"/>
                    <a:pt x="16246" y="38525"/>
                  </a:cubicBezTo>
                  <a:cubicBezTo>
                    <a:pt x="16212" y="37391"/>
                    <a:pt x="16813" y="35856"/>
                    <a:pt x="16346" y="34789"/>
                  </a:cubicBezTo>
                  <a:cubicBezTo>
                    <a:pt x="17246" y="34389"/>
                    <a:pt x="18114" y="34022"/>
                    <a:pt x="19048" y="33688"/>
                  </a:cubicBezTo>
                  <a:cubicBezTo>
                    <a:pt x="20348" y="33188"/>
                    <a:pt x="21649" y="32654"/>
                    <a:pt x="22950" y="32154"/>
                  </a:cubicBezTo>
                  <a:close/>
                  <a:moveTo>
                    <a:pt x="19765" y="1"/>
                  </a:moveTo>
                  <a:cubicBezTo>
                    <a:pt x="19335" y="1"/>
                    <a:pt x="18864" y="191"/>
                    <a:pt x="18280" y="664"/>
                  </a:cubicBezTo>
                  <a:cubicBezTo>
                    <a:pt x="17013" y="1699"/>
                    <a:pt x="16179" y="2999"/>
                    <a:pt x="15078" y="4134"/>
                  </a:cubicBezTo>
                  <a:cubicBezTo>
                    <a:pt x="13977" y="5301"/>
                    <a:pt x="12810" y="6335"/>
                    <a:pt x="11609" y="7369"/>
                  </a:cubicBezTo>
                  <a:cubicBezTo>
                    <a:pt x="10441" y="8403"/>
                    <a:pt x="9207" y="9437"/>
                    <a:pt x="8073" y="10538"/>
                  </a:cubicBezTo>
                  <a:cubicBezTo>
                    <a:pt x="7006" y="11606"/>
                    <a:pt x="6205" y="12907"/>
                    <a:pt x="5104" y="13941"/>
                  </a:cubicBezTo>
                  <a:cubicBezTo>
                    <a:pt x="4003" y="15008"/>
                    <a:pt x="3170" y="16076"/>
                    <a:pt x="2169" y="17243"/>
                  </a:cubicBezTo>
                  <a:cubicBezTo>
                    <a:pt x="1402" y="18144"/>
                    <a:pt x="534" y="18811"/>
                    <a:pt x="101" y="19978"/>
                  </a:cubicBezTo>
                  <a:cubicBezTo>
                    <a:pt x="1" y="20245"/>
                    <a:pt x="167" y="20545"/>
                    <a:pt x="401" y="20679"/>
                  </a:cubicBezTo>
                  <a:cubicBezTo>
                    <a:pt x="1281" y="21168"/>
                    <a:pt x="1524" y="22549"/>
                    <a:pt x="2687" y="22549"/>
                  </a:cubicBezTo>
                  <a:cubicBezTo>
                    <a:pt x="2714" y="22549"/>
                    <a:pt x="2741" y="22548"/>
                    <a:pt x="2769" y="22547"/>
                  </a:cubicBezTo>
                  <a:cubicBezTo>
                    <a:pt x="3336" y="22513"/>
                    <a:pt x="3770" y="22213"/>
                    <a:pt x="4137" y="21813"/>
                  </a:cubicBezTo>
                  <a:cubicBezTo>
                    <a:pt x="4170" y="23614"/>
                    <a:pt x="4137" y="25416"/>
                    <a:pt x="4137" y="27217"/>
                  </a:cubicBezTo>
                  <a:cubicBezTo>
                    <a:pt x="4137" y="27284"/>
                    <a:pt x="4137" y="27384"/>
                    <a:pt x="4137" y="27450"/>
                  </a:cubicBezTo>
                  <a:cubicBezTo>
                    <a:pt x="3937" y="27584"/>
                    <a:pt x="3937" y="27851"/>
                    <a:pt x="4104" y="27951"/>
                  </a:cubicBezTo>
                  <a:cubicBezTo>
                    <a:pt x="4037" y="31086"/>
                    <a:pt x="3703" y="34455"/>
                    <a:pt x="4270" y="37524"/>
                  </a:cubicBezTo>
                  <a:cubicBezTo>
                    <a:pt x="4104" y="38325"/>
                    <a:pt x="4104" y="39125"/>
                    <a:pt x="4037" y="39959"/>
                  </a:cubicBezTo>
                  <a:cubicBezTo>
                    <a:pt x="3970" y="40827"/>
                    <a:pt x="3770" y="41927"/>
                    <a:pt x="4304" y="42661"/>
                  </a:cubicBezTo>
                  <a:cubicBezTo>
                    <a:pt x="4786" y="43321"/>
                    <a:pt x="5649" y="43492"/>
                    <a:pt x="6574" y="43492"/>
                  </a:cubicBezTo>
                  <a:cubicBezTo>
                    <a:pt x="7567" y="43492"/>
                    <a:pt x="8631" y="43295"/>
                    <a:pt x="9374" y="43295"/>
                  </a:cubicBezTo>
                  <a:cubicBezTo>
                    <a:pt x="11075" y="43295"/>
                    <a:pt x="12776" y="43295"/>
                    <a:pt x="14478" y="43262"/>
                  </a:cubicBezTo>
                  <a:cubicBezTo>
                    <a:pt x="16002" y="43262"/>
                    <a:pt x="17467" y="43564"/>
                    <a:pt x="18957" y="43564"/>
                  </a:cubicBezTo>
                  <a:cubicBezTo>
                    <a:pt x="19032" y="43564"/>
                    <a:pt x="19106" y="43563"/>
                    <a:pt x="19181" y="43562"/>
                  </a:cubicBezTo>
                  <a:cubicBezTo>
                    <a:pt x="19531" y="43562"/>
                    <a:pt x="19877" y="43564"/>
                    <a:pt x="20221" y="43564"/>
                  </a:cubicBezTo>
                  <a:cubicBezTo>
                    <a:pt x="21251" y="43564"/>
                    <a:pt x="22258" y="43545"/>
                    <a:pt x="23284" y="43395"/>
                  </a:cubicBezTo>
                  <a:cubicBezTo>
                    <a:pt x="24718" y="43195"/>
                    <a:pt x="26119" y="43295"/>
                    <a:pt x="27520" y="43028"/>
                  </a:cubicBezTo>
                  <a:cubicBezTo>
                    <a:pt x="28421" y="42961"/>
                    <a:pt x="29255" y="42761"/>
                    <a:pt x="30222" y="42628"/>
                  </a:cubicBezTo>
                  <a:cubicBezTo>
                    <a:pt x="31423" y="42428"/>
                    <a:pt x="33124" y="42728"/>
                    <a:pt x="34192" y="41927"/>
                  </a:cubicBezTo>
                  <a:cubicBezTo>
                    <a:pt x="35059" y="41294"/>
                    <a:pt x="35159" y="40326"/>
                    <a:pt x="35226" y="39325"/>
                  </a:cubicBezTo>
                  <a:cubicBezTo>
                    <a:pt x="35292" y="37391"/>
                    <a:pt x="35126" y="35423"/>
                    <a:pt x="35159" y="33488"/>
                  </a:cubicBezTo>
                  <a:cubicBezTo>
                    <a:pt x="35192" y="29852"/>
                    <a:pt x="35659" y="26216"/>
                    <a:pt x="35459" y="22580"/>
                  </a:cubicBezTo>
                  <a:lnTo>
                    <a:pt x="35459" y="22580"/>
                  </a:lnTo>
                  <a:cubicBezTo>
                    <a:pt x="35758" y="22825"/>
                    <a:pt x="35969" y="23092"/>
                    <a:pt x="36416" y="23092"/>
                  </a:cubicBezTo>
                  <a:cubicBezTo>
                    <a:pt x="36517" y="23092"/>
                    <a:pt x="36631" y="23078"/>
                    <a:pt x="36760" y="23047"/>
                  </a:cubicBezTo>
                  <a:cubicBezTo>
                    <a:pt x="37494" y="22814"/>
                    <a:pt x="38128" y="21846"/>
                    <a:pt x="38295" y="21179"/>
                  </a:cubicBezTo>
                  <a:cubicBezTo>
                    <a:pt x="38795" y="19011"/>
                    <a:pt x="35926" y="16609"/>
                    <a:pt x="34459" y="15208"/>
                  </a:cubicBezTo>
                  <a:cubicBezTo>
                    <a:pt x="34592" y="14608"/>
                    <a:pt x="34459" y="13907"/>
                    <a:pt x="34525" y="13274"/>
                  </a:cubicBezTo>
                  <a:cubicBezTo>
                    <a:pt x="34625" y="11039"/>
                    <a:pt x="34725" y="8970"/>
                    <a:pt x="34659" y="6735"/>
                  </a:cubicBezTo>
                  <a:cubicBezTo>
                    <a:pt x="34659" y="5935"/>
                    <a:pt x="34825" y="4901"/>
                    <a:pt x="33958" y="4501"/>
                  </a:cubicBezTo>
                  <a:cubicBezTo>
                    <a:pt x="33843" y="4451"/>
                    <a:pt x="33714" y="4432"/>
                    <a:pt x="33577" y="4432"/>
                  </a:cubicBezTo>
                  <a:cubicBezTo>
                    <a:pt x="33160" y="4432"/>
                    <a:pt x="32675" y="4609"/>
                    <a:pt x="32324" y="4634"/>
                  </a:cubicBezTo>
                  <a:cubicBezTo>
                    <a:pt x="32236" y="4639"/>
                    <a:pt x="32149" y="4642"/>
                    <a:pt x="32063" y="4642"/>
                  </a:cubicBezTo>
                  <a:cubicBezTo>
                    <a:pt x="31125" y="4642"/>
                    <a:pt x="30289" y="4360"/>
                    <a:pt x="29375" y="4360"/>
                  </a:cubicBezTo>
                  <a:cubicBezTo>
                    <a:pt x="29291" y="4360"/>
                    <a:pt x="29207" y="4362"/>
                    <a:pt x="29121" y="4367"/>
                  </a:cubicBezTo>
                  <a:cubicBezTo>
                    <a:pt x="28754" y="4400"/>
                    <a:pt x="28388" y="4734"/>
                    <a:pt x="28521" y="5134"/>
                  </a:cubicBezTo>
                  <a:cubicBezTo>
                    <a:pt x="28888" y="6168"/>
                    <a:pt x="28588" y="7169"/>
                    <a:pt x="28688" y="8203"/>
                  </a:cubicBezTo>
                  <a:cubicBezTo>
                    <a:pt x="28754" y="8604"/>
                    <a:pt x="28788" y="9037"/>
                    <a:pt x="28888" y="9437"/>
                  </a:cubicBezTo>
                  <a:cubicBezTo>
                    <a:pt x="28354" y="8904"/>
                    <a:pt x="27887" y="8337"/>
                    <a:pt x="27487" y="7736"/>
                  </a:cubicBezTo>
                  <a:cubicBezTo>
                    <a:pt x="26153" y="5668"/>
                    <a:pt x="24551" y="2999"/>
                    <a:pt x="22483" y="1565"/>
                  </a:cubicBezTo>
                  <a:cubicBezTo>
                    <a:pt x="21344" y="783"/>
                    <a:pt x="20638" y="1"/>
                    <a:pt x="197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04;p34">
              <a:extLst>
                <a:ext uri="{FF2B5EF4-FFF2-40B4-BE49-F238E27FC236}">
                  <a16:creationId xmlns:a16="http://schemas.microsoft.com/office/drawing/2014/main" id="{3F59E4AA-A3F0-4411-8113-A7F6B316748F}"/>
                </a:ext>
              </a:extLst>
            </p:cNvPr>
            <p:cNvSpPr/>
            <p:nvPr/>
          </p:nvSpPr>
          <p:spPr>
            <a:xfrm>
              <a:off x="6159358" y="4163717"/>
              <a:ext cx="60736" cy="78515"/>
            </a:xfrm>
            <a:custGeom>
              <a:avLst/>
              <a:gdLst/>
              <a:ahLst/>
              <a:cxnLst/>
              <a:rect l="l" t="t" r="r" b="b"/>
              <a:pathLst>
                <a:path w="4721" h="6103" extrusionOk="0">
                  <a:moveTo>
                    <a:pt x="3495" y="1"/>
                  </a:moveTo>
                  <a:cubicBezTo>
                    <a:pt x="3237" y="1"/>
                    <a:pt x="2972" y="51"/>
                    <a:pt x="2759" y="139"/>
                  </a:cubicBezTo>
                  <a:cubicBezTo>
                    <a:pt x="1958" y="439"/>
                    <a:pt x="257" y="1073"/>
                    <a:pt x="524" y="2207"/>
                  </a:cubicBezTo>
                  <a:cubicBezTo>
                    <a:pt x="724" y="3074"/>
                    <a:pt x="1892" y="3174"/>
                    <a:pt x="2592" y="3341"/>
                  </a:cubicBezTo>
                  <a:cubicBezTo>
                    <a:pt x="3359" y="3541"/>
                    <a:pt x="3326" y="4308"/>
                    <a:pt x="2692" y="4742"/>
                  </a:cubicBezTo>
                  <a:cubicBezTo>
                    <a:pt x="2457" y="4899"/>
                    <a:pt x="2139" y="4953"/>
                    <a:pt x="1799" y="4953"/>
                  </a:cubicBezTo>
                  <a:cubicBezTo>
                    <a:pt x="1274" y="4953"/>
                    <a:pt x="696" y="4823"/>
                    <a:pt x="291" y="4742"/>
                  </a:cubicBezTo>
                  <a:cubicBezTo>
                    <a:pt x="280" y="4739"/>
                    <a:pt x="270" y="4738"/>
                    <a:pt x="260" y="4738"/>
                  </a:cubicBezTo>
                  <a:cubicBezTo>
                    <a:pt x="134" y="4738"/>
                    <a:pt x="0" y="4919"/>
                    <a:pt x="124" y="5042"/>
                  </a:cubicBezTo>
                  <a:cubicBezTo>
                    <a:pt x="722" y="5591"/>
                    <a:pt x="1489" y="6102"/>
                    <a:pt x="2298" y="6102"/>
                  </a:cubicBezTo>
                  <a:cubicBezTo>
                    <a:pt x="2570" y="6102"/>
                    <a:pt x="2848" y="6044"/>
                    <a:pt x="3126" y="5909"/>
                  </a:cubicBezTo>
                  <a:cubicBezTo>
                    <a:pt x="3993" y="5476"/>
                    <a:pt x="4660" y="4308"/>
                    <a:pt x="4360" y="3341"/>
                  </a:cubicBezTo>
                  <a:cubicBezTo>
                    <a:pt x="4060" y="2374"/>
                    <a:pt x="3159" y="2274"/>
                    <a:pt x="2325" y="2073"/>
                  </a:cubicBezTo>
                  <a:cubicBezTo>
                    <a:pt x="2192" y="2073"/>
                    <a:pt x="1725" y="2007"/>
                    <a:pt x="1692" y="1907"/>
                  </a:cubicBezTo>
                  <a:lnTo>
                    <a:pt x="1692" y="1907"/>
                  </a:lnTo>
                  <a:cubicBezTo>
                    <a:pt x="1695" y="1918"/>
                    <a:pt x="1705" y="1923"/>
                    <a:pt x="1720" y="1923"/>
                  </a:cubicBezTo>
                  <a:cubicBezTo>
                    <a:pt x="1844" y="1923"/>
                    <a:pt x="2307" y="1595"/>
                    <a:pt x="2425" y="1506"/>
                  </a:cubicBezTo>
                  <a:cubicBezTo>
                    <a:pt x="2698" y="1382"/>
                    <a:pt x="3211" y="1018"/>
                    <a:pt x="3566" y="1018"/>
                  </a:cubicBezTo>
                  <a:cubicBezTo>
                    <a:pt x="3688" y="1018"/>
                    <a:pt x="3791" y="1062"/>
                    <a:pt x="3860" y="1173"/>
                  </a:cubicBezTo>
                  <a:cubicBezTo>
                    <a:pt x="3935" y="1278"/>
                    <a:pt x="4044" y="1329"/>
                    <a:pt x="4150" y="1329"/>
                  </a:cubicBezTo>
                  <a:cubicBezTo>
                    <a:pt x="4280" y="1329"/>
                    <a:pt x="4405" y="1253"/>
                    <a:pt x="4460" y="1106"/>
                  </a:cubicBezTo>
                  <a:cubicBezTo>
                    <a:pt x="4720" y="302"/>
                    <a:pt x="4125" y="1"/>
                    <a:pt x="34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05;p34">
              <a:extLst>
                <a:ext uri="{FF2B5EF4-FFF2-40B4-BE49-F238E27FC236}">
                  <a16:creationId xmlns:a16="http://schemas.microsoft.com/office/drawing/2014/main" id="{9A5E9526-E7FC-490B-B977-FF8E16FE3D69}"/>
                </a:ext>
              </a:extLst>
            </p:cNvPr>
            <p:cNvSpPr/>
            <p:nvPr/>
          </p:nvSpPr>
          <p:spPr>
            <a:xfrm>
              <a:off x="6240335" y="4138114"/>
              <a:ext cx="58806" cy="65740"/>
            </a:xfrm>
            <a:custGeom>
              <a:avLst/>
              <a:gdLst/>
              <a:ahLst/>
              <a:cxnLst/>
              <a:rect l="l" t="t" r="r" b="b"/>
              <a:pathLst>
                <a:path w="4571" h="5110" extrusionOk="0">
                  <a:moveTo>
                    <a:pt x="2422" y="1060"/>
                  </a:moveTo>
                  <a:cubicBezTo>
                    <a:pt x="2515" y="1060"/>
                    <a:pt x="2609" y="1081"/>
                    <a:pt x="2703" y="1128"/>
                  </a:cubicBezTo>
                  <a:cubicBezTo>
                    <a:pt x="3403" y="1462"/>
                    <a:pt x="3203" y="2762"/>
                    <a:pt x="2870" y="3263"/>
                  </a:cubicBezTo>
                  <a:cubicBezTo>
                    <a:pt x="2647" y="3586"/>
                    <a:pt x="2157" y="3921"/>
                    <a:pt x="1752" y="3921"/>
                  </a:cubicBezTo>
                  <a:cubicBezTo>
                    <a:pt x="1488" y="3921"/>
                    <a:pt x="1261" y="3778"/>
                    <a:pt x="1168" y="3396"/>
                  </a:cubicBezTo>
                  <a:cubicBezTo>
                    <a:pt x="1068" y="2896"/>
                    <a:pt x="1035" y="1862"/>
                    <a:pt x="1602" y="1562"/>
                  </a:cubicBezTo>
                  <a:cubicBezTo>
                    <a:pt x="1702" y="1528"/>
                    <a:pt x="1735" y="1428"/>
                    <a:pt x="1735" y="1361"/>
                  </a:cubicBezTo>
                  <a:cubicBezTo>
                    <a:pt x="1951" y="1194"/>
                    <a:pt x="2184" y="1060"/>
                    <a:pt x="2422" y="1060"/>
                  </a:cubicBezTo>
                  <a:close/>
                  <a:moveTo>
                    <a:pt x="2524" y="0"/>
                  </a:moveTo>
                  <a:cubicBezTo>
                    <a:pt x="2275" y="0"/>
                    <a:pt x="2019" y="48"/>
                    <a:pt x="1769" y="127"/>
                  </a:cubicBezTo>
                  <a:cubicBezTo>
                    <a:pt x="1002" y="361"/>
                    <a:pt x="668" y="728"/>
                    <a:pt x="334" y="1462"/>
                  </a:cubicBezTo>
                  <a:cubicBezTo>
                    <a:pt x="301" y="1595"/>
                    <a:pt x="301" y="1728"/>
                    <a:pt x="401" y="1828"/>
                  </a:cubicBezTo>
                  <a:cubicBezTo>
                    <a:pt x="34" y="2462"/>
                    <a:pt x="1" y="3396"/>
                    <a:pt x="168" y="3997"/>
                  </a:cubicBezTo>
                  <a:cubicBezTo>
                    <a:pt x="419" y="4786"/>
                    <a:pt x="1060" y="5110"/>
                    <a:pt x="1749" y="5110"/>
                  </a:cubicBezTo>
                  <a:cubicBezTo>
                    <a:pt x="2429" y="5110"/>
                    <a:pt x="3156" y="4794"/>
                    <a:pt x="3603" y="4297"/>
                  </a:cubicBezTo>
                  <a:cubicBezTo>
                    <a:pt x="4537" y="3263"/>
                    <a:pt x="4571" y="1395"/>
                    <a:pt x="3570" y="394"/>
                  </a:cubicBezTo>
                  <a:cubicBezTo>
                    <a:pt x="3268" y="112"/>
                    <a:pt x="2904" y="0"/>
                    <a:pt x="2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06;p34">
              <a:extLst>
                <a:ext uri="{FF2B5EF4-FFF2-40B4-BE49-F238E27FC236}">
                  <a16:creationId xmlns:a16="http://schemas.microsoft.com/office/drawing/2014/main" id="{3F23E3DF-7523-4FBB-85EE-E73740B95714}"/>
                </a:ext>
              </a:extLst>
            </p:cNvPr>
            <p:cNvSpPr/>
            <p:nvPr/>
          </p:nvSpPr>
          <p:spPr>
            <a:xfrm>
              <a:off x="6299568" y="4120874"/>
              <a:ext cx="76392" cy="63540"/>
            </a:xfrm>
            <a:custGeom>
              <a:avLst/>
              <a:gdLst/>
              <a:ahLst/>
              <a:cxnLst/>
              <a:rect l="l" t="t" r="r" b="b"/>
              <a:pathLst>
                <a:path w="5938" h="4939" extrusionOk="0">
                  <a:moveTo>
                    <a:pt x="1224" y="0"/>
                  </a:moveTo>
                  <a:cubicBezTo>
                    <a:pt x="1060" y="0"/>
                    <a:pt x="909" y="98"/>
                    <a:pt x="867" y="333"/>
                  </a:cubicBezTo>
                  <a:cubicBezTo>
                    <a:pt x="667" y="1501"/>
                    <a:pt x="0" y="3569"/>
                    <a:pt x="967" y="4569"/>
                  </a:cubicBezTo>
                  <a:cubicBezTo>
                    <a:pt x="1222" y="4837"/>
                    <a:pt x="1501" y="4939"/>
                    <a:pt x="1786" y="4939"/>
                  </a:cubicBezTo>
                  <a:cubicBezTo>
                    <a:pt x="2247" y="4939"/>
                    <a:pt x="2723" y="4671"/>
                    <a:pt x="3136" y="4403"/>
                  </a:cubicBezTo>
                  <a:cubicBezTo>
                    <a:pt x="3970" y="3802"/>
                    <a:pt x="5204" y="4169"/>
                    <a:pt x="5804" y="3168"/>
                  </a:cubicBezTo>
                  <a:cubicBezTo>
                    <a:pt x="5938" y="2968"/>
                    <a:pt x="5871" y="2735"/>
                    <a:pt x="5671" y="2601"/>
                  </a:cubicBezTo>
                  <a:cubicBezTo>
                    <a:pt x="5468" y="2473"/>
                    <a:pt x="5240" y="2427"/>
                    <a:pt x="5002" y="2427"/>
                  </a:cubicBezTo>
                  <a:cubicBezTo>
                    <a:pt x="4498" y="2427"/>
                    <a:pt x="3945" y="2633"/>
                    <a:pt x="3469" y="2701"/>
                  </a:cubicBezTo>
                  <a:cubicBezTo>
                    <a:pt x="3269" y="2768"/>
                    <a:pt x="1868" y="3302"/>
                    <a:pt x="1935" y="3569"/>
                  </a:cubicBezTo>
                  <a:cubicBezTo>
                    <a:pt x="1735" y="3302"/>
                    <a:pt x="1835" y="2301"/>
                    <a:pt x="1835" y="2068"/>
                  </a:cubicBezTo>
                  <a:cubicBezTo>
                    <a:pt x="1835" y="1534"/>
                    <a:pt x="1801" y="967"/>
                    <a:pt x="1735" y="467"/>
                  </a:cubicBezTo>
                  <a:cubicBezTo>
                    <a:pt x="1715" y="193"/>
                    <a:pt x="1456" y="0"/>
                    <a:pt x="1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07;p34">
              <a:extLst>
                <a:ext uri="{FF2B5EF4-FFF2-40B4-BE49-F238E27FC236}">
                  <a16:creationId xmlns:a16="http://schemas.microsoft.com/office/drawing/2014/main" id="{77D72A81-A6D5-44BD-9BFC-74CDE478CFEA}"/>
                </a:ext>
              </a:extLst>
            </p:cNvPr>
            <p:cNvSpPr/>
            <p:nvPr/>
          </p:nvSpPr>
          <p:spPr>
            <a:xfrm>
              <a:off x="6371359" y="4087603"/>
              <a:ext cx="68982" cy="75093"/>
            </a:xfrm>
            <a:custGeom>
              <a:avLst/>
              <a:gdLst/>
              <a:ahLst/>
              <a:cxnLst/>
              <a:rect l="l" t="t" r="r" b="b"/>
              <a:pathLst>
                <a:path w="5362" h="5837" extrusionOk="0">
                  <a:moveTo>
                    <a:pt x="2759" y="1251"/>
                  </a:moveTo>
                  <a:cubicBezTo>
                    <a:pt x="3560" y="1318"/>
                    <a:pt x="4160" y="2419"/>
                    <a:pt x="3693" y="3053"/>
                  </a:cubicBezTo>
                  <a:cubicBezTo>
                    <a:pt x="3427" y="3386"/>
                    <a:pt x="3026" y="3653"/>
                    <a:pt x="2726" y="3987"/>
                  </a:cubicBezTo>
                  <a:cubicBezTo>
                    <a:pt x="2559" y="4187"/>
                    <a:pt x="2392" y="4387"/>
                    <a:pt x="2226" y="4554"/>
                  </a:cubicBezTo>
                  <a:cubicBezTo>
                    <a:pt x="2159" y="4153"/>
                    <a:pt x="1992" y="3786"/>
                    <a:pt x="1959" y="3419"/>
                  </a:cubicBezTo>
                  <a:cubicBezTo>
                    <a:pt x="1959" y="2952"/>
                    <a:pt x="1959" y="2586"/>
                    <a:pt x="1825" y="2152"/>
                  </a:cubicBezTo>
                  <a:cubicBezTo>
                    <a:pt x="1692" y="1818"/>
                    <a:pt x="1559" y="1551"/>
                    <a:pt x="1392" y="1351"/>
                  </a:cubicBezTo>
                  <a:cubicBezTo>
                    <a:pt x="1859" y="1251"/>
                    <a:pt x="2426" y="1251"/>
                    <a:pt x="2759" y="1251"/>
                  </a:cubicBezTo>
                  <a:close/>
                  <a:moveTo>
                    <a:pt x="2907" y="1"/>
                  </a:moveTo>
                  <a:cubicBezTo>
                    <a:pt x="2126" y="1"/>
                    <a:pt x="1210" y="343"/>
                    <a:pt x="558" y="818"/>
                  </a:cubicBezTo>
                  <a:lnTo>
                    <a:pt x="524" y="818"/>
                  </a:lnTo>
                  <a:cubicBezTo>
                    <a:pt x="497" y="810"/>
                    <a:pt x="469" y="806"/>
                    <a:pt x="443" y="806"/>
                  </a:cubicBezTo>
                  <a:cubicBezTo>
                    <a:pt x="247" y="806"/>
                    <a:pt x="99" y="1008"/>
                    <a:pt x="158" y="1185"/>
                  </a:cubicBezTo>
                  <a:cubicBezTo>
                    <a:pt x="0" y="1436"/>
                    <a:pt x="199" y="1688"/>
                    <a:pt x="474" y="1688"/>
                  </a:cubicBezTo>
                  <a:cubicBezTo>
                    <a:pt x="490" y="1688"/>
                    <a:pt x="507" y="1687"/>
                    <a:pt x="524" y="1685"/>
                  </a:cubicBezTo>
                  <a:cubicBezTo>
                    <a:pt x="625" y="2052"/>
                    <a:pt x="658" y="2586"/>
                    <a:pt x="658" y="2819"/>
                  </a:cubicBezTo>
                  <a:cubicBezTo>
                    <a:pt x="625" y="3186"/>
                    <a:pt x="524" y="3486"/>
                    <a:pt x="558" y="3820"/>
                  </a:cubicBezTo>
                  <a:cubicBezTo>
                    <a:pt x="625" y="4220"/>
                    <a:pt x="791" y="4587"/>
                    <a:pt x="891" y="4954"/>
                  </a:cubicBezTo>
                  <a:cubicBezTo>
                    <a:pt x="991" y="5287"/>
                    <a:pt x="1258" y="5454"/>
                    <a:pt x="1559" y="5454"/>
                  </a:cubicBezTo>
                  <a:cubicBezTo>
                    <a:pt x="1559" y="5454"/>
                    <a:pt x="1559" y="5488"/>
                    <a:pt x="1592" y="5521"/>
                  </a:cubicBezTo>
                  <a:cubicBezTo>
                    <a:pt x="1807" y="5746"/>
                    <a:pt x="2042" y="5836"/>
                    <a:pt x="2280" y="5836"/>
                  </a:cubicBezTo>
                  <a:cubicBezTo>
                    <a:pt x="2853" y="5836"/>
                    <a:pt x="3440" y="5312"/>
                    <a:pt x="3793" y="4887"/>
                  </a:cubicBezTo>
                  <a:cubicBezTo>
                    <a:pt x="4494" y="4120"/>
                    <a:pt x="5361" y="3653"/>
                    <a:pt x="5261" y="2452"/>
                  </a:cubicBezTo>
                  <a:cubicBezTo>
                    <a:pt x="5194" y="1385"/>
                    <a:pt x="4327" y="150"/>
                    <a:pt x="3193" y="17"/>
                  </a:cubicBezTo>
                  <a:cubicBezTo>
                    <a:pt x="3100" y="6"/>
                    <a:pt x="3005" y="1"/>
                    <a:pt x="29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1708;p34">
            <a:extLst>
              <a:ext uri="{FF2B5EF4-FFF2-40B4-BE49-F238E27FC236}">
                <a16:creationId xmlns:a16="http://schemas.microsoft.com/office/drawing/2014/main" id="{19F826FA-C648-411A-B876-771EA5CAD3D7}"/>
              </a:ext>
            </a:extLst>
          </p:cNvPr>
          <p:cNvGrpSpPr/>
          <p:nvPr/>
        </p:nvGrpSpPr>
        <p:grpSpPr>
          <a:xfrm>
            <a:off x="6881060" y="2858344"/>
            <a:ext cx="613940" cy="311756"/>
            <a:chOff x="5958383" y="1800906"/>
            <a:chExt cx="522769" cy="265482"/>
          </a:xfrm>
        </p:grpSpPr>
        <p:sp>
          <p:nvSpPr>
            <p:cNvPr id="30" name="Google Shape;1709;p34">
              <a:extLst>
                <a:ext uri="{FF2B5EF4-FFF2-40B4-BE49-F238E27FC236}">
                  <a16:creationId xmlns:a16="http://schemas.microsoft.com/office/drawing/2014/main" id="{6DEFA90C-EFBB-44EF-A0FF-20E738936636}"/>
                </a:ext>
              </a:extLst>
            </p:cNvPr>
            <p:cNvSpPr/>
            <p:nvPr/>
          </p:nvSpPr>
          <p:spPr>
            <a:xfrm>
              <a:off x="5958383" y="1800906"/>
              <a:ext cx="522769" cy="265482"/>
            </a:xfrm>
            <a:custGeom>
              <a:avLst/>
              <a:gdLst/>
              <a:ahLst/>
              <a:cxnLst/>
              <a:rect l="l" t="t" r="r" b="b"/>
              <a:pathLst>
                <a:path w="40635" h="20636" extrusionOk="0">
                  <a:moveTo>
                    <a:pt x="9606" y="1599"/>
                  </a:moveTo>
                  <a:cubicBezTo>
                    <a:pt x="11233" y="1599"/>
                    <a:pt x="12813" y="2003"/>
                    <a:pt x="14110" y="3093"/>
                  </a:cubicBezTo>
                  <a:cubicBezTo>
                    <a:pt x="15578" y="4360"/>
                    <a:pt x="15411" y="5861"/>
                    <a:pt x="16145" y="7396"/>
                  </a:cubicBezTo>
                  <a:cubicBezTo>
                    <a:pt x="16545" y="8263"/>
                    <a:pt x="17079" y="8730"/>
                    <a:pt x="18046" y="8730"/>
                  </a:cubicBezTo>
                  <a:cubicBezTo>
                    <a:pt x="18083" y="8732"/>
                    <a:pt x="18120" y="8733"/>
                    <a:pt x="18157" y="8733"/>
                  </a:cubicBezTo>
                  <a:cubicBezTo>
                    <a:pt x="18824" y="8733"/>
                    <a:pt x="19519" y="8461"/>
                    <a:pt x="20215" y="8430"/>
                  </a:cubicBezTo>
                  <a:cubicBezTo>
                    <a:pt x="20504" y="8419"/>
                    <a:pt x="20796" y="8415"/>
                    <a:pt x="21091" y="8415"/>
                  </a:cubicBezTo>
                  <a:cubicBezTo>
                    <a:pt x="21679" y="8415"/>
                    <a:pt x="22272" y="8430"/>
                    <a:pt x="22850" y="8430"/>
                  </a:cubicBezTo>
                  <a:cubicBezTo>
                    <a:pt x="24584" y="8430"/>
                    <a:pt x="26219" y="8497"/>
                    <a:pt x="27920" y="8630"/>
                  </a:cubicBezTo>
                  <a:cubicBezTo>
                    <a:pt x="29555" y="8763"/>
                    <a:pt x="31222" y="9030"/>
                    <a:pt x="32857" y="9030"/>
                  </a:cubicBezTo>
                  <a:cubicBezTo>
                    <a:pt x="33658" y="9030"/>
                    <a:pt x="34458" y="9064"/>
                    <a:pt x="35259" y="9064"/>
                  </a:cubicBezTo>
                  <a:cubicBezTo>
                    <a:pt x="35481" y="9064"/>
                    <a:pt x="35600" y="9093"/>
                    <a:pt x="35763" y="9093"/>
                  </a:cubicBezTo>
                  <a:cubicBezTo>
                    <a:pt x="35844" y="9093"/>
                    <a:pt x="35937" y="9086"/>
                    <a:pt x="36059" y="9064"/>
                  </a:cubicBezTo>
                  <a:cubicBezTo>
                    <a:pt x="36226" y="8997"/>
                    <a:pt x="36326" y="8897"/>
                    <a:pt x="36393" y="8797"/>
                  </a:cubicBezTo>
                  <a:cubicBezTo>
                    <a:pt x="36483" y="8792"/>
                    <a:pt x="36572" y="8790"/>
                    <a:pt x="36660" y="8790"/>
                  </a:cubicBezTo>
                  <a:cubicBezTo>
                    <a:pt x="37260" y="8790"/>
                    <a:pt x="37812" y="8911"/>
                    <a:pt x="38161" y="9464"/>
                  </a:cubicBezTo>
                  <a:cubicBezTo>
                    <a:pt x="38528" y="10098"/>
                    <a:pt x="38961" y="11932"/>
                    <a:pt x="38728" y="12633"/>
                  </a:cubicBezTo>
                  <a:cubicBezTo>
                    <a:pt x="38628" y="12933"/>
                    <a:pt x="38428" y="13133"/>
                    <a:pt x="38161" y="13300"/>
                  </a:cubicBezTo>
                  <a:cubicBezTo>
                    <a:pt x="38161" y="13300"/>
                    <a:pt x="38127" y="13267"/>
                    <a:pt x="38127" y="13267"/>
                  </a:cubicBezTo>
                  <a:cubicBezTo>
                    <a:pt x="38007" y="13259"/>
                    <a:pt x="37862" y="13253"/>
                    <a:pt x="37705" y="13253"/>
                  </a:cubicBezTo>
                  <a:cubicBezTo>
                    <a:pt x="37207" y="13253"/>
                    <a:pt x="36589" y="13313"/>
                    <a:pt x="36259" y="13567"/>
                  </a:cubicBezTo>
                  <a:cubicBezTo>
                    <a:pt x="35859" y="13867"/>
                    <a:pt x="36026" y="14301"/>
                    <a:pt x="35759" y="14634"/>
                  </a:cubicBezTo>
                  <a:cubicBezTo>
                    <a:pt x="35541" y="14896"/>
                    <a:pt x="34638" y="15144"/>
                    <a:pt x="33909" y="15144"/>
                  </a:cubicBezTo>
                  <a:cubicBezTo>
                    <a:pt x="33523" y="15144"/>
                    <a:pt x="33185" y="15074"/>
                    <a:pt x="33024" y="14901"/>
                  </a:cubicBezTo>
                  <a:cubicBezTo>
                    <a:pt x="32657" y="14467"/>
                    <a:pt x="33090" y="13800"/>
                    <a:pt x="32457" y="13300"/>
                  </a:cubicBezTo>
                  <a:cubicBezTo>
                    <a:pt x="32201" y="13124"/>
                    <a:pt x="31893" y="13079"/>
                    <a:pt x="31574" y="13079"/>
                  </a:cubicBezTo>
                  <a:cubicBezTo>
                    <a:pt x="31227" y="13079"/>
                    <a:pt x="30869" y="13133"/>
                    <a:pt x="30555" y="13133"/>
                  </a:cubicBezTo>
                  <a:cubicBezTo>
                    <a:pt x="30018" y="13133"/>
                    <a:pt x="29399" y="13019"/>
                    <a:pt x="28825" y="13019"/>
                  </a:cubicBezTo>
                  <a:cubicBezTo>
                    <a:pt x="28579" y="13019"/>
                    <a:pt x="28340" y="13040"/>
                    <a:pt x="28120" y="13100"/>
                  </a:cubicBezTo>
                  <a:cubicBezTo>
                    <a:pt x="27520" y="13267"/>
                    <a:pt x="27386" y="13500"/>
                    <a:pt x="26953" y="13900"/>
                  </a:cubicBezTo>
                  <a:cubicBezTo>
                    <a:pt x="26664" y="14167"/>
                    <a:pt x="26701" y="14390"/>
                    <a:pt x="26599" y="14390"/>
                  </a:cubicBezTo>
                  <a:cubicBezTo>
                    <a:pt x="26549" y="14390"/>
                    <a:pt x="26463" y="14334"/>
                    <a:pt x="26286" y="14201"/>
                  </a:cubicBezTo>
                  <a:cubicBezTo>
                    <a:pt x="26052" y="14000"/>
                    <a:pt x="25819" y="13400"/>
                    <a:pt x="25552" y="13167"/>
                  </a:cubicBezTo>
                  <a:cubicBezTo>
                    <a:pt x="25448" y="13046"/>
                    <a:pt x="25274" y="12979"/>
                    <a:pt x="25101" y="12979"/>
                  </a:cubicBezTo>
                  <a:cubicBezTo>
                    <a:pt x="24940" y="12979"/>
                    <a:pt x="24781" y="13038"/>
                    <a:pt x="24684" y="13167"/>
                  </a:cubicBezTo>
                  <a:cubicBezTo>
                    <a:pt x="24418" y="13467"/>
                    <a:pt x="24217" y="13900"/>
                    <a:pt x="23951" y="14201"/>
                  </a:cubicBezTo>
                  <a:cubicBezTo>
                    <a:pt x="23723" y="14459"/>
                    <a:pt x="23563" y="14561"/>
                    <a:pt x="23431" y="14561"/>
                  </a:cubicBezTo>
                  <a:cubicBezTo>
                    <a:pt x="23138" y="14561"/>
                    <a:pt x="22987" y="14058"/>
                    <a:pt x="22550" y="13667"/>
                  </a:cubicBezTo>
                  <a:cubicBezTo>
                    <a:pt x="22114" y="13264"/>
                    <a:pt x="21678" y="13141"/>
                    <a:pt x="21216" y="13141"/>
                  </a:cubicBezTo>
                  <a:cubicBezTo>
                    <a:pt x="20723" y="13141"/>
                    <a:pt x="20200" y="13281"/>
                    <a:pt x="19614" y="13367"/>
                  </a:cubicBezTo>
                  <a:cubicBezTo>
                    <a:pt x="18680" y="13500"/>
                    <a:pt x="17746" y="13634"/>
                    <a:pt x="17179" y="14434"/>
                  </a:cubicBezTo>
                  <a:cubicBezTo>
                    <a:pt x="16846" y="14868"/>
                    <a:pt x="16579" y="15401"/>
                    <a:pt x="16312" y="15969"/>
                  </a:cubicBezTo>
                  <a:cubicBezTo>
                    <a:pt x="16312" y="16002"/>
                    <a:pt x="16278" y="16002"/>
                    <a:pt x="16278" y="16035"/>
                  </a:cubicBezTo>
                  <a:cubicBezTo>
                    <a:pt x="16078" y="16335"/>
                    <a:pt x="15578" y="16469"/>
                    <a:pt x="15311" y="16636"/>
                  </a:cubicBezTo>
                  <a:cubicBezTo>
                    <a:pt x="14744" y="17036"/>
                    <a:pt x="14310" y="17636"/>
                    <a:pt x="13743" y="18037"/>
                  </a:cubicBezTo>
                  <a:cubicBezTo>
                    <a:pt x="12845" y="18660"/>
                    <a:pt x="11715" y="18880"/>
                    <a:pt x="10564" y="18880"/>
                  </a:cubicBezTo>
                  <a:cubicBezTo>
                    <a:pt x="9620" y="18880"/>
                    <a:pt x="8662" y="18732"/>
                    <a:pt x="7806" y="18537"/>
                  </a:cubicBezTo>
                  <a:cubicBezTo>
                    <a:pt x="6238" y="18170"/>
                    <a:pt x="4570" y="17503"/>
                    <a:pt x="3403" y="16369"/>
                  </a:cubicBezTo>
                  <a:cubicBezTo>
                    <a:pt x="2002" y="15035"/>
                    <a:pt x="1935" y="13267"/>
                    <a:pt x="1668" y="11499"/>
                  </a:cubicBezTo>
                  <a:cubicBezTo>
                    <a:pt x="1134" y="8196"/>
                    <a:pt x="2035" y="4360"/>
                    <a:pt x="5070" y="2492"/>
                  </a:cubicBezTo>
                  <a:cubicBezTo>
                    <a:pt x="5237" y="2392"/>
                    <a:pt x="5404" y="2292"/>
                    <a:pt x="5604" y="2192"/>
                  </a:cubicBezTo>
                  <a:cubicBezTo>
                    <a:pt x="6471" y="2059"/>
                    <a:pt x="7372" y="1825"/>
                    <a:pt x="8206" y="1692"/>
                  </a:cubicBezTo>
                  <a:cubicBezTo>
                    <a:pt x="8673" y="1632"/>
                    <a:pt x="9142" y="1599"/>
                    <a:pt x="9606" y="1599"/>
                  </a:cubicBezTo>
                  <a:close/>
                  <a:moveTo>
                    <a:pt x="9277" y="1"/>
                  </a:moveTo>
                  <a:cubicBezTo>
                    <a:pt x="8072" y="1"/>
                    <a:pt x="6895" y="280"/>
                    <a:pt x="5638" y="791"/>
                  </a:cubicBezTo>
                  <a:cubicBezTo>
                    <a:pt x="3503" y="1658"/>
                    <a:pt x="2202" y="3193"/>
                    <a:pt x="1001" y="5094"/>
                  </a:cubicBezTo>
                  <a:cubicBezTo>
                    <a:pt x="0" y="6695"/>
                    <a:pt x="0" y="9164"/>
                    <a:pt x="100" y="10998"/>
                  </a:cubicBezTo>
                  <a:cubicBezTo>
                    <a:pt x="167" y="12766"/>
                    <a:pt x="400" y="15101"/>
                    <a:pt x="1501" y="16569"/>
                  </a:cubicBezTo>
                  <a:cubicBezTo>
                    <a:pt x="2702" y="18237"/>
                    <a:pt x="4670" y="19304"/>
                    <a:pt x="6605" y="19905"/>
                  </a:cubicBezTo>
                  <a:cubicBezTo>
                    <a:pt x="7839" y="20295"/>
                    <a:pt x="9453" y="20636"/>
                    <a:pt x="10964" y="20636"/>
                  </a:cubicBezTo>
                  <a:cubicBezTo>
                    <a:pt x="11903" y="20636"/>
                    <a:pt x="12801" y="20504"/>
                    <a:pt x="13543" y="20172"/>
                  </a:cubicBezTo>
                  <a:cubicBezTo>
                    <a:pt x="14511" y="19771"/>
                    <a:pt x="15845" y="18837"/>
                    <a:pt x="16612" y="17770"/>
                  </a:cubicBezTo>
                  <a:cubicBezTo>
                    <a:pt x="17046" y="17436"/>
                    <a:pt x="17379" y="16969"/>
                    <a:pt x="17646" y="16536"/>
                  </a:cubicBezTo>
                  <a:cubicBezTo>
                    <a:pt x="18146" y="15735"/>
                    <a:pt x="18447" y="15035"/>
                    <a:pt x="19547" y="14801"/>
                  </a:cubicBezTo>
                  <a:cubicBezTo>
                    <a:pt x="19831" y="14746"/>
                    <a:pt x="20119" y="14713"/>
                    <a:pt x="20399" y="14713"/>
                  </a:cubicBezTo>
                  <a:cubicBezTo>
                    <a:pt x="20976" y="14713"/>
                    <a:pt x="21523" y="14853"/>
                    <a:pt x="21949" y="15235"/>
                  </a:cubicBezTo>
                  <a:cubicBezTo>
                    <a:pt x="22674" y="15906"/>
                    <a:pt x="23188" y="16188"/>
                    <a:pt x="23604" y="16188"/>
                  </a:cubicBezTo>
                  <a:cubicBezTo>
                    <a:pt x="24223" y="16188"/>
                    <a:pt x="24627" y="15565"/>
                    <a:pt x="25185" y="14668"/>
                  </a:cubicBezTo>
                  <a:cubicBezTo>
                    <a:pt x="25583" y="15299"/>
                    <a:pt x="25997" y="16029"/>
                    <a:pt x="26611" y="16029"/>
                  </a:cubicBezTo>
                  <a:cubicBezTo>
                    <a:pt x="26873" y="16029"/>
                    <a:pt x="27171" y="15897"/>
                    <a:pt x="27520" y="15568"/>
                  </a:cubicBezTo>
                  <a:cubicBezTo>
                    <a:pt x="27987" y="15135"/>
                    <a:pt x="27887" y="14601"/>
                    <a:pt x="28587" y="14367"/>
                  </a:cubicBezTo>
                  <a:cubicBezTo>
                    <a:pt x="28687" y="14334"/>
                    <a:pt x="28800" y="14322"/>
                    <a:pt x="28919" y="14322"/>
                  </a:cubicBezTo>
                  <a:cubicBezTo>
                    <a:pt x="29275" y="14322"/>
                    <a:pt x="29688" y="14434"/>
                    <a:pt x="29988" y="14434"/>
                  </a:cubicBezTo>
                  <a:cubicBezTo>
                    <a:pt x="30163" y="14434"/>
                    <a:pt x="30676" y="14378"/>
                    <a:pt x="30978" y="14378"/>
                  </a:cubicBezTo>
                  <a:cubicBezTo>
                    <a:pt x="31079" y="14378"/>
                    <a:pt x="31156" y="14384"/>
                    <a:pt x="31189" y="14401"/>
                  </a:cubicBezTo>
                  <a:cubicBezTo>
                    <a:pt x="31956" y="14734"/>
                    <a:pt x="31489" y="15201"/>
                    <a:pt x="31790" y="15702"/>
                  </a:cubicBezTo>
                  <a:cubicBezTo>
                    <a:pt x="32246" y="16425"/>
                    <a:pt x="32942" y="16638"/>
                    <a:pt x="33715" y="16638"/>
                  </a:cubicBezTo>
                  <a:cubicBezTo>
                    <a:pt x="34297" y="16638"/>
                    <a:pt x="34924" y="16517"/>
                    <a:pt x="35526" y="16402"/>
                  </a:cubicBezTo>
                  <a:cubicBezTo>
                    <a:pt x="36359" y="16235"/>
                    <a:pt x="36526" y="16002"/>
                    <a:pt x="36993" y="15401"/>
                  </a:cubicBezTo>
                  <a:cubicBezTo>
                    <a:pt x="37127" y="15268"/>
                    <a:pt x="37027" y="14901"/>
                    <a:pt x="37093" y="14768"/>
                  </a:cubicBezTo>
                  <a:cubicBezTo>
                    <a:pt x="37127" y="14768"/>
                    <a:pt x="37127" y="14801"/>
                    <a:pt x="37160" y="14801"/>
                  </a:cubicBezTo>
                  <a:cubicBezTo>
                    <a:pt x="37510" y="14891"/>
                    <a:pt x="37823" y="14933"/>
                    <a:pt x="38104" y="14933"/>
                  </a:cubicBezTo>
                  <a:cubicBezTo>
                    <a:pt x="40635" y="14933"/>
                    <a:pt x="40476" y="11539"/>
                    <a:pt x="39695" y="9497"/>
                  </a:cubicBezTo>
                  <a:cubicBezTo>
                    <a:pt x="39295" y="8530"/>
                    <a:pt x="38661" y="7596"/>
                    <a:pt x="37527" y="7529"/>
                  </a:cubicBezTo>
                  <a:cubicBezTo>
                    <a:pt x="37339" y="7520"/>
                    <a:pt x="37149" y="7516"/>
                    <a:pt x="36958" y="7516"/>
                  </a:cubicBezTo>
                  <a:cubicBezTo>
                    <a:pt x="36436" y="7516"/>
                    <a:pt x="35905" y="7547"/>
                    <a:pt x="35392" y="7596"/>
                  </a:cubicBezTo>
                  <a:cubicBezTo>
                    <a:pt x="35359" y="7596"/>
                    <a:pt x="35325" y="7563"/>
                    <a:pt x="35259" y="7529"/>
                  </a:cubicBezTo>
                  <a:cubicBezTo>
                    <a:pt x="35070" y="7479"/>
                    <a:pt x="34853" y="7462"/>
                    <a:pt x="34629" y="7462"/>
                  </a:cubicBezTo>
                  <a:cubicBezTo>
                    <a:pt x="34258" y="7462"/>
                    <a:pt x="33869" y="7508"/>
                    <a:pt x="33557" y="7529"/>
                  </a:cubicBezTo>
                  <a:cubicBezTo>
                    <a:pt x="33450" y="7531"/>
                    <a:pt x="33341" y="7532"/>
                    <a:pt x="33233" y="7532"/>
                  </a:cubicBezTo>
                  <a:cubicBezTo>
                    <a:pt x="31466" y="7532"/>
                    <a:pt x="29649" y="7286"/>
                    <a:pt x="27920" y="7129"/>
                  </a:cubicBezTo>
                  <a:cubicBezTo>
                    <a:pt x="25985" y="6962"/>
                    <a:pt x="24084" y="6929"/>
                    <a:pt x="22149" y="6929"/>
                  </a:cubicBezTo>
                  <a:cubicBezTo>
                    <a:pt x="21551" y="6906"/>
                    <a:pt x="20953" y="6867"/>
                    <a:pt x="20354" y="6867"/>
                  </a:cubicBezTo>
                  <a:cubicBezTo>
                    <a:pt x="20085" y="6867"/>
                    <a:pt x="19816" y="6875"/>
                    <a:pt x="19547" y="6895"/>
                  </a:cubicBezTo>
                  <a:cubicBezTo>
                    <a:pt x="19040" y="6927"/>
                    <a:pt x="18684" y="7072"/>
                    <a:pt x="18381" y="7072"/>
                  </a:cubicBezTo>
                  <a:cubicBezTo>
                    <a:pt x="18047" y="7072"/>
                    <a:pt x="17779" y="6895"/>
                    <a:pt x="17446" y="6195"/>
                  </a:cubicBezTo>
                  <a:cubicBezTo>
                    <a:pt x="16779" y="4827"/>
                    <a:pt x="16745" y="3560"/>
                    <a:pt x="15578" y="2426"/>
                  </a:cubicBezTo>
                  <a:cubicBezTo>
                    <a:pt x="14644" y="1492"/>
                    <a:pt x="13376" y="791"/>
                    <a:pt x="12075" y="457"/>
                  </a:cubicBezTo>
                  <a:lnTo>
                    <a:pt x="11975" y="457"/>
                  </a:lnTo>
                  <a:cubicBezTo>
                    <a:pt x="11942" y="457"/>
                    <a:pt x="11909" y="424"/>
                    <a:pt x="11875" y="424"/>
                  </a:cubicBezTo>
                  <a:cubicBezTo>
                    <a:pt x="10971" y="136"/>
                    <a:pt x="10117" y="1"/>
                    <a:pt x="92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10;p34">
              <a:extLst>
                <a:ext uri="{FF2B5EF4-FFF2-40B4-BE49-F238E27FC236}">
                  <a16:creationId xmlns:a16="http://schemas.microsoft.com/office/drawing/2014/main" id="{0B92D1EA-3B9B-4C53-BDE2-32CC85EB602D}"/>
                </a:ext>
              </a:extLst>
            </p:cNvPr>
            <p:cNvSpPr/>
            <p:nvPr/>
          </p:nvSpPr>
          <p:spPr>
            <a:xfrm>
              <a:off x="6008225" y="1902534"/>
              <a:ext cx="80625" cy="79905"/>
            </a:xfrm>
            <a:custGeom>
              <a:avLst/>
              <a:gdLst/>
              <a:ahLst/>
              <a:cxnLst/>
              <a:rect l="l" t="t" r="r" b="b"/>
              <a:pathLst>
                <a:path w="6267" h="6211" extrusionOk="0">
                  <a:moveTo>
                    <a:pt x="3130" y="1220"/>
                  </a:moveTo>
                  <a:cubicBezTo>
                    <a:pt x="3189" y="1220"/>
                    <a:pt x="3245" y="1223"/>
                    <a:pt x="3298" y="1231"/>
                  </a:cubicBezTo>
                  <a:cubicBezTo>
                    <a:pt x="3932" y="1331"/>
                    <a:pt x="4399" y="2265"/>
                    <a:pt x="4566" y="2799"/>
                  </a:cubicBezTo>
                  <a:cubicBezTo>
                    <a:pt x="4940" y="3954"/>
                    <a:pt x="4322" y="5050"/>
                    <a:pt x="3148" y="5050"/>
                  </a:cubicBezTo>
                  <a:cubicBezTo>
                    <a:pt x="3067" y="5050"/>
                    <a:pt x="2984" y="5045"/>
                    <a:pt x="2898" y="5034"/>
                  </a:cubicBezTo>
                  <a:cubicBezTo>
                    <a:pt x="1630" y="4867"/>
                    <a:pt x="963" y="4133"/>
                    <a:pt x="1096" y="2832"/>
                  </a:cubicBezTo>
                  <a:cubicBezTo>
                    <a:pt x="1163" y="2165"/>
                    <a:pt x="1397" y="1765"/>
                    <a:pt x="1730" y="1532"/>
                  </a:cubicBezTo>
                  <a:cubicBezTo>
                    <a:pt x="1747" y="1515"/>
                    <a:pt x="1755" y="1515"/>
                    <a:pt x="1764" y="1515"/>
                  </a:cubicBezTo>
                  <a:cubicBezTo>
                    <a:pt x="1772" y="1515"/>
                    <a:pt x="1780" y="1515"/>
                    <a:pt x="1797" y="1498"/>
                  </a:cubicBezTo>
                  <a:cubicBezTo>
                    <a:pt x="2148" y="1410"/>
                    <a:pt x="2706" y="1220"/>
                    <a:pt x="3130" y="1220"/>
                  </a:cubicBezTo>
                  <a:close/>
                  <a:moveTo>
                    <a:pt x="3224" y="0"/>
                  </a:moveTo>
                  <a:cubicBezTo>
                    <a:pt x="2661" y="0"/>
                    <a:pt x="2018" y="175"/>
                    <a:pt x="1597" y="497"/>
                  </a:cubicBezTo>
                  <a:cubicBezTo>
                    <a:pt x="1563" y="497"/>
                    <a:pt x="1530" y="531"/>
                    <a:pt x="1530" y="531"/>
                  </a:cubicBezTo>
                  <a:cubicBezTo>
                    <a:pt x="1499" y="521"/>
                    <a:pt x="1469" y="516"/>
                    <a:pt x="1439" y="516"/>
                  </a:cubicBezTo>
                  <a:cubicBezTo>
                    <a:pt x="1272" y="516"/>
                    <a:pt x="1120" y="661"/>
                    <a:pt x="1063" y="831"/>
                  </a:cubicBezTo>
                  <a:cubicBezTo>
                    <a:pt x="496" y="1331"/>
                    <a:pt x="129" y="2132"/>
                    <a:pt x="96" y="3099"/>
                  </a:cubicBezTo>
                  <a:cubicBezTo>
                    <a:pt x="0" y="4943"/>
                    <a:pt x="1480" y="6211"/>
                    <a:pt x="3236" y="6211"/>
                  </a:cubicBezTo>
                  <a:cubicBezTo>
                    <a:pt x="3323" y="6211"/>
                    <a:pt x="3410" y="6208"/>
                    <a:pt x="3498" y="6202"/>
                  </a:cubicBezTo>
                  <a:cubicBezTo>
                    <a:pt x="5466" y="6068"/>
                    <a:pt x="6267" y="3933"/>
                    <a:pt x="5633" y="2265"/>
                  </a:cubicBezTo>
                  <a:cubicBezTo>
                    <a:pt x="5333" y="1431"/>
                    <a:pt x="4699" y="331"/>
                    <a:pt x="3765" y="64"/>
                  </a:cubicBezTo>
                  <a:cubicBezTo>
                    <a:pt x="3602" y="21"/>
                    <a:pt x="3418" y="0"/>
                    <a:pt x="3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711;p34">
            <a:extLst>
              <a:ext uri="{FF2B5EF4-FFF2-40B4-BE49-F238E27FC236}">
                <a16:creationId xmlns:a16="http://schemas.microsoft.com/office/drawing/2014/main" id="{A1AB5163-F6D9-438E-AF68-BBD7BA764BB2}"/>
              </a:ext>
            </a:extLst>
          </p:cNvPr>
          <p:cNvGrpSpPr/>
          <p:nvPr/>
        </p:nvGrpSpPr>
        <p:grpSpPr>
          <a:xfrm>
            <a:off x="9539200" y="2755846"/>
            <a:ext cx="559431" cy="481902"/>
            <a:chOff x="1340696" y="2141866"/>
            <a:chExt cx="559431" cy="481902"/>
          </a:xfrm>
        </p:grpSpPr>
        <p:sp>
          <p:nvSpPr>
            <p:cNvPr id="33" name="Google Shape;1712;p34">
              <a:extLst>
                <a:ext uri="{FF2B5EF4-FFF2-40B4-BE49-F238E27FC236}">
                  <a16:creationId xmlns:a16="http://schemas.microsoft.com/office/drawing/2014/main" id="{B652828D-2E28-411D-9550-34E3725F14D0}"/>
                </a:ext>
              </a:extLst>
            </p:cNvPr>
            <p:cNvSpPr/>
            <p:nvPr/>
          </p:nvSpPr>
          <p:spPr>
            <a:xfrm>
              <a:off x="1355325" y="2152025"/>
              <a:ext cx="532475" cy="464500"/>
            </a:xfrm>
            <a:custGeom>
              <a:avLst/>
              <a:gdLst/>
              <a:ahLst/>
              <a:cxnLst/>
              <a:rect l="l" t="t" r="r" b="b"/>
              <a:pathLst>
                <a:path w="21299" h="18580" extrusionOk="0">
                  <a:moveTo>
                    <a:pt x="8021" y="0"/>
                  </a:moveTo>
                  <a:lnTo>
                    <a:pt x="5710" y="635"/>
                  </a:lnTo>
                  <a:lnTo>
                    <a:pt x="4395" y="2266"/>
                  </a:lnTo>
                  <a:lnTo>
                    <a:pt x="3716" y="3897"/>
                  </a:lnTo>
                  <a:lnTo>
                    <a:pt x="3852" y="6118"/>
                  </a:lnTo>
                  <a:lnTo>
                    <a:pt x="4713" y="9018"/>
                  </a:lnTo>
                  <a:lnTo>
                    <a:pt x="4939" y="9562"/>
                  </a:lnTo>
                  <a:lnTo>
                    <a:pt x="2175" y="13187"/>
                  </a:lnTo>
                  <a:lnTo>
                    <a:pt x="0" y="16903"/>
                  </a:lnTo>
                  <a:lnTo>
                    <a:pt x="543" y="17447"/>
                  </a:lnTo>
                  <a:lnTo>
                    <a:pt x="11420" y="18218"/>
                  </a:lnTo>
                  <a:lnTo>
                    <a:pt x="15407" y="18580"/>
                  </a:lnTo>
                  <a:lnTo>
                    <a:pt x="16631" y="17946"/>
                  </a:lnTo>
                  <a:lnTo>
                    <a:pt x="19350" y="13414"/>
                  </a:lnTo>
                  <a:lnTo>
                    <a:pt x="21299" y="10197"/>
                  </a:lnTo>
                  <a:lnTo>
                    <a:pt x="21072" y="9562"/>
                  </a:lnTo>
                  <a:lnTo>
                    <a:pt x="9290" y="9154"/>
                  </a:lnTo>
                  <a:lnTo>
                    <a:pt x="10966" y="4215"/>
                  </a:lnTo>
                  <a:lnTo>
                    <a:pt x="10921" y="1858"/>
                  </a:lnTo>
                  <a:lnTo>
                    <a:pt x="9969" y="3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grpSp>
          <p:nvGrpSpPr>
            <p:cNvPr id="34" name="Google Shape;1713;p34">
              <a:extLst>
                <a:ext uri="{FF2B5EF4-FFF2-40B4-BE49-F238E27FC236}">
                  <a16:creationId xmlns:a16="http://schemas.microsoft.com/office/drawing/2014/main" id="{4EA686A6-B8BD-4B92-B5FF-CFAF21AFB70B}"/>
                </a:ext>
              </a:extLst>
            </p:cNvPr>
            <p:cNvGrpSpPr/>
            <p:nvPr/>
          </p:nvGrpSpPr>
          <p:grpSpPr>
            <a:xfrm>
              <a:off x="1340696" y="2141866"/>
              <a:ext cx="559431" cy="481902"/>
              <a:chOff x="2539235" y="1853978"/>
              <a:chExt cx="523567" cy="451008"/>
            </a:xfrm>
          </p:grpSpPr>
          <p:sp>
            <p:nvSpPr>
              <p:cNvPr id="35" name="Google Shape;1714;p34">
                <a:extLst>
                  <a:ext uri="{FF2B5EF4-FFF2-40B4-BE49-F238E27FC236}">
                    <a16:creationId xmlns:a16="http://schemas.microsoft.com/office/drawing/2014/main" id="{71D11116-8005-4CB7-85F4-CF85022D2275}"/>
                  </a:ext>
                </a:extLst>
              </p:cNvPr>
              <p:cNvSpPr/>
              <p:nvPr/>
            </p:nvSpPr>
            <p:spPr>
              <a:xfrm>
                <a:off x="2539235" y="1853978"/>
                <a:ext cx="523567" cy="451008"/>
              </a:xfrm>
              <a:custGeom>
                <a:avLst/>
                <a:gdLst/>
                <a:ahLst/>
                <a:cxnLst/>
                <a:rect l="l" t="t" r="r" b="b"/>
                <a:pathLst>
                  <a:path w="40697" h="35057" extrusionOk="0">
                    <a:moveTo>
                      <a:pt x="15596" y="1315"/>
                    </a:moveTo>
                    <a:cubicBezTo>
                      <a:pt x="16056" y="1315"/>
                      <a:pt x="16529" y="1357"/>
                      <a:pt x="17013" y="1436"/>
                    </a:cubicBezTo>
                    <a:cubicBezTo>
                      <a:pt x="22517" y="2403"/>
                      <a:pt x="20415" y="8775"/>
                      <a:pt x="18981" y="12177"/>
                    </a:cubicBezTo>
                    <a:cubicBezTo>
                      <a:pt x="18147" y="14112"/>
                      <a:pt x="17713" y="16280"/>
                      <a:pt x="16946" y="18248"/>
                    </a:cubicBezTo>
                    <a:cubicBezTo>
                      <a:pt x="16346" y="19716"/>
                      <a:pt x="16146" y="21417"/>
                      <a:pt x="15512" y="22851"/>
                    </a:cubicBezTo>
                    <a:cubicBezTo>
                      <a:pt x="14411" y="22351"/>
                      <a:pt x="13711" y="21217"/>
                      <a:pt x="12877" y="20316"/>
                    </a:cubicBezTo>
                    <a:cubicBezTo>
                      <a:pt x="12243" y="18949"/>
                      <a:pt x="11275" y="17748"/>
                      <a:pt x="10575" y="16447"/>
                    </a:cubicBezTo>
                    <a:cubicBezTo>
                      <a:pt x="9407" y="14245"/>
                      <a:pt x="8574" y="12411"/>
                      <a:pt x="8574" y="9875"/>
                    </a:cubicBezTo>
                    <a:cubicBezTo>
                      <a:pt x="8540" y="7440"/>
                      <a:pt x="9474" y="4972"/>
                      <a:pt x="11175" y="3171"/>
                    </a:cubicBezTo>
                    <a:cubicBezTo>
                      <a:pt x="12430" y="1864"/>
                      <a:pt x="13930" y="1315"/>
                      <a:pt x="15596" y="1315"/>
                    </a:cubicBezTo>
                    <a:close/>
                    <a:moveTo>
                      <a:pt x="29088" y="18382"/>
                    </a:moveTo>
                    <a:cubicBezTo>
                      <a:pt x="30990" y="18382"/>
                      <a:pt x="32724" y="18715"/>
                      <a:pt x="34592" y="18949"/>
                    </a:cubicBezTo>
                    <a:cubicBezTo>
                      <a:pt x="34961" y="18990"/>
                      <a:pt x="35330" y="19004"/>
                      <a:pt x="35699" y="19004"/>
                    </a:cubicBezTo>
                    <a:cubicBezTo>
                      <a:pt x="36658" y="19004"/>
                      <a:pt x="37617" y="18904"/>
                      <a:pt x="38576" y="18904"/>
                    </a:cubicBezTo>
                    <a:cubicBezTo>
                      <a:pt x="38749" y="18904"/>
                      <a:pt x="38922" y="18908"/>
                      <a:pt x="39095" y="18915"/>
                    </a:cubicBezTo>
                    <a:cubicBezTo>
                      <a:pt x="38929" y="20049"/>
                      <a:pt x="37928" y="20950"/>
                      <a:pt x="37261" y="21884"/>
                    </a:cubicBezTo>
                    <a:cubicBezTo>
                      <a:pt x="36794" y="22551"/>
                      <a:pt x="36327" y="23218"/>
                      <a:pt x="35860" y="23886"/>
                    </a:cubicBezTo>
                    <a:cubicBezTo>
                      <a:pt x="35804" y="23883"/>
                      <a:pt x="35749" y="23882"/>
                      <a:pt x="35693" y="23882"/>
                    </a:cubicBezTo>
                    <a:cubicBezTo>
                      <a:pt x="34919" y="23882"/>
                      <a:pt x="34167" y="24086"/>
                      <a:pt x="33358" y="24086"/>
                    </a:cubicBezTo>
                    <a:cubicBezTo>
                      <a:pt x="31957" y="24086"/>
                      <a:pt x="30456" y="23886"/>
                      <a:pt x="29021" y="23752"/>
                    </a:cubicBezTo>
                    <a:cubicBezTo>
                      <a:pt x="28554" y="23719"/>
                      <a:pt x="27387" y="23585"/>
                      <a:pt x="26887" y="23352"/>
                    </a:cubicBezTo>
                    <a:cubicBezTo>
                      <a:pt x="25152" y="22585"/>
                      <a:pt x="25786" y="21984"/>
                      <a:pt x="26320" y="20883"/>
                    </a:cubicBezTo>
                    <a:cubicBezTo>
                      <a:pt x="26653" y="20149"/>
                      <a:pt x="27120" y="19349"/>
                      <a:pt x="27287" y="18548"/>
                    </a:cubicBezTo>
                    <a:cubicBezTo>
                      <a:pt x="27287" y="18515"/>
                      <a:pt x="27287" y="18482"/>
                      <a:pt x="27287" y="18448"/>
                    </a:cubicBezTo>
                    <a:cubicBezTo>
                      <a:pt x="27887" y="18415"/>
                      <a:pt x="28521" y="18382"/>
                      <a:pt x="29088" y="18382"/>
                    </a:cubicBezTo>
                    <a:close/>
                    <a:moveTo>
                      <a:pt x="18614" y="17714"/>
                    </a:moveTo>
                    <a:cubicBezTo>
                      <a:pt x="20249" y="18148"/>
                      <a:pt x="22117" y="18148"/>
                      <a:pt x="23784" y="18315"/>
                    </a:cubicBezTo>
                    <a:cubicBezTo>
                      <a:pt x="22450" y="19482"/>
                      <a:pt x="21950" y="20983"/>
                      <a:pt x="21449" y="22685"/>
                    </a:cubicBezTo>
                    <a:cubicBezTo>
                      <a:pt x="21216" y="23485"/>
                      <a:pt x="21183" y="24753"/>
                      <a:pt x="20716" y="25320"/>
                    </a:cubicBezTo>
                    <a:cubicBezTo>
                      <a:pt x="19853" y="26302"/>
                      <a:pt x="18167" y="26355"/>
                      <a:pt x="16914" y="26355"/>
                    </a:cubicBezTo>
                    <a:cubicBezTo>
                      <a:pt x="16762" y="26355"/>
                      <a:pt x="16616" y="26354"/>
                      <a:pt x="16479" y="26354"/>
                    </a:cubicBezTo>
                    <a:cubicBezTo>
                      <a:pt x="15679" y="26354"/>
                      <a:pt x="14945" y="26387"/>
                      <a:pt x="14211" y="26688"/>
                    </a:cubicBezTo>
                    <a:cubicBezTo>
                      <a:pt x="13344" y="27054"/>
                      <a:pt x="12810" y="28022"/>
                      <a:pt x="11909" y="28289"/>
                    </a:cubicBezTo>
                    <a:cubicBezTo>
                      <a:pt x="11819" y="28315"/>
                      <a:pt x="11720" y="28328"/>
                      <a:pt x="11613" y="28328"/>
                    </a:cubicBezTo>
                    <a:cubicBezTo>
                      <a:pt x="10382" y="28328"/>
                      <a:pt x="8166" y="26670"/>
                      <a:pt x="7306" y="26087"/>
                    </a:cubicBezTo>
                    <a:cubicBezTo>
                      <a:pt x="6772" y="25720"/>
                      <a:pt x="6305" y="25287"/>
                      <a:pt x="5671" y="25020"/>
                    </a:cubicBezTo>
                    <a:cubicBezTo>
                      <a:pt x="6439" y="23919"/>
                      <a:pt x="7239" y="22851"/>
                      <a:pt x="8006" y="21751"/>
                    </a:cubicBezTo>
                    <a:cubicBezTo>
                      <a:pt x="8707" y="20717"/>
                      <a:pt x="9708" y="19482"/>
                      <a:pt x="10108" y="18248"/>
                    </a:cubicBezTo>
                    <a:cubicBezTo>
                      <a:pt x="10608" y="18982"/>
                      <a:pt x="11142" y="19649"/>
                      <a:pt x="11676" y="20316"/>
                    </a:cubicBezTo>
                    <a:cubicBezTo>
                      <a:pt x="11676" y="20350"/>
                      <a:pt x="11676" y="20350"/>
                      <a:pt x="11709" y="20350"/>
                    </a:cubicBezTo>
                    <a:cubicBezTo>
                      <a:pt x="12843" y="22051"/>
                      <a:pt x="13711" y="23619"/>
                      <a:pt x="15712" y="24419"/>
                    </a:cubicBezTo>
                    <a:cubicBezTo>
                      <a:pt x="15770" y="24448"/>
                      <a:pt x="15835" y="24462"/>
                      <a:pt x="15902" y="24462"/>
                    </a:cubicBezTo>
                    <a:cubicBezTo>
                      <a:pt x="16141" y="24462"/>
                      <a:pt x="16408" y="24294"/>
                      <a:pt x="16513" y="24086"/>
                    </a:cubicBezTo>
                    <a:cubicBezTo>
                      <a:pt x="17046" y="23052"/>
                      <a:pt x="17246" y="21917"/>
                      <a:pt x="17580" y="20783"/>
                    </a:cubicBezTo>
                    <a:cubicBezTo>
                      <a:pt x="17880" y="19749"/>
                      <a:pt x="18314" y="18748"/>
                      <a:pt x="18614" y="17714"/>
                    </a:cubicBezTo>
                    <a:close/>
                    <a:moveTo>
                      <a:pt x="3236" y="29056"/>
                    </a:moveTo>
                    <a:cubicBezTo>
                      <a:pt x="4304" y="29890"/>
                      <a:pt x="5471" y="30457"/>
                      <a:pt x="6772" y="31057"/>
                    </a:cubicBezTo>
                    <a:cubicBezTo>
                      <a:pt x="7573" y="31424"/>
                      <a:pt x="8173" y="31691"/>
                      <a:pt x="8840" y="32358"/>
                    </a:cubicBezTo>
                    <a:cubicBezTo>
                      <a:pt x="8907" y="32458"/>
                      <a:pt x="8974" y="32525"/>
                      <a:pt x="9041" y="32592"/>
                    </a:cubicBezTo>
                    <a:cubicBezTo>
                      <a:pt x="8107" y="32525"/>
                      <a:pt x="7173" y="32458"/>
                      <a:pt x="6205" y="32358"/>
                    </a:cubicBezTo>
                    <a:cubicBezTo>
                      <a:pt x="5271" y="32258"/>
                      <a:pt x="4337" y="32292"/>
                      <a:pt x="3403" y="32125"/>
                    </a:cubicBezTo>
                    <a:cubicBezTo>
                      <a:pt x="3036" y="32025"/>
                      <a:pt x="2669" y="31925"/>
                      <a:pt x="2336" y="31825"/>
                    </a:cubicBezTo>
                    <a:cubicBezTo>
                      <a:pt x="1635" y="31758"/>
                      <a:pt x="1569" y="31491"/>
                      <a:pt x="2102" y="30991"/>
                    </a:cubicBezTo>
                    <a:cubicBezTo>
                      <a:pt x="2236" y="30390"/>
                      <a:pt x="2803" y="29656"/>
                      <a:pt x="3236" y="29056"/>
                    </a:cubicBezTo>
                    <a:close/>
                    <a:moveTo>
                      <a:pt x="24418" y="18415"/>
                    </a:moveTo>
                    <a:cubicBezTo>
                      <a:pt x="24868" y="18454"/>
                      <a:pt x="25328" y="18470"/>
                      <a:pt x="25787" y="18470"/>
                    </a:cubicBezTo>
                    <a:cubicBezTo>
                      <a:pt x="26112" y="18470"/>
                      <a:pt x="26435" y="18462"/>
                      <a:pt x="26753" y="18448"/>
                    </a:cubicBezTo>
                    <a:lnTo>
                      <a:pt x="26753" y="18448"/>
                    </a:lnTo>
                    <a:cubicBezTo>
                      <a:pt x="25352" y="19849"/>
                      <a:pt x="23484" y="22985"/>
                      <a:pt x="25919" y="24152"/>
                    </a:cubicBezTo>
                    <a:cubicBezTo>
                      <a:pt x="27420" y="24853"/>
                      <a:pt x="29255" y="24753"/>
                      <a:pt x="30856" y="24953"/>
                    </a:cubicBezTo>
                    <a:cubicBezTo>
                      <a:pt x="31778" y="25060"/>
                      <a:pt x="32685" y="25153"/>
                      <a:pt x="33579" y="25153"/>
                    </a:cubicBezTo>
                    <a:cubicBezTo>
                      <a:pt x="34077" y="25153"/>
                      <a:pt x="34570" y="25125"/>
                      <a:pt x="35059" y="25053"/>
                    </a:cubicBezTo>
                    <a:lnTo>
                      <a:pt x="35059" y="25053"/>
                    </a:lnTo>
                    <a:cubicBezTo>
                      <a:pt x="34892" y="25287"/>
                      <a:pt x="34726" y="25553"/>
                      <a:pt x="34559" y="25787"/>
                    </a:cubicBezTo>
                    <a:cubicBezTo>
                      <a:pt x="33458" y="25653"/>
                      <a:pt x="32357" y="25620"/>
                      <a:pt x="31256" y="25453"/>
                    </a:cubicBezTo>
                    <a:cubicBezTo>
                      <a:pt x="31086" y="25433"/>
                      <a:pt x="30920" y="25424"/>
                      <a:pt x="30758" y="25424"/>
                    </a:cubicBezTo>
                    <a:cubicBezTo>
                      <a:pt x="29917" y="25424"/>
                      <a:pt x="29162" y="25656"/>
                      <a:pt x="28269" y="25656"/>
                    </a:cubicBezTo>
                    <a:cubicBezTo>
                      <a:pt x="28220" y="25656"/>
                      <a:pt x="28171" y="25655"/>
                      <a:pt x="28121" y="25653"/>
                    </a:cubicBezTo>
                    <a:cubicBezTo>
                      <a:pt x="27158" y="25619"/>
                      <a:pt x="26132" y="25327"/>
                      <a:pt x="25214" y="25327"/>
                    </a:cubicBezTo>
                    <a:cubicBezTo>
                      <a:pt x="24352" y="25327"/>
                      <a:pt x="23584" y="25585"/>
                      <a:pt x="23051" y="26554"/>
                    </a:cubicBezTo>
                    <a:cubicBezTo>
                      <a:pt x="22117" y="28289"/>
                      <a:pt x="21950" y="29189"/>
                      <a:pt x="19581" y="29456"/>
                    </a:cubicBezTo>
                    <a:cubicBezTo>
                      <a:pt x="18180" y="29623"/>
                      <a:pt x="16980" y="30023"/>
                      <a:pt x="15679" y="30524"/>
                    </a:cubicBezTo>
                    <a:cubicBezTo>
                      <a:pt x="14178" y="31124"/>
                      <a:pt x="13277" y="31558"/>
                      <a:pt x="13143" y="32759"/>
                    </a:cubicBezTo>
                    <a:cubicBezTo>
                      <a:pt x="12243" y="32725"/>
                      <a:pt x="11309" y="32692"/>
                      <a:pt x="10408" y="32658"/>
                    </a:cubicBezTo>
                    <a:cubicBezTo>
                      <a:pt x="9975" y="31724"/>
                      <a:pt x="9074" y="30824"/>
                      <a:pt x="8207" y="30457"/>
                    </a:cubicBezTo>
                    <a:cubicBezTo>
                      <a:pt x="6672" y="29856"/>
                      <a:pt x="5104" y="29189"/>
                      <a:pt x="3603" y="28455"/>
                    </a:cubicBezTo>
                    <a:cubicBezTo>
                      <a:pt x="4004" y="27788"/>
                      <a:pt x="4404" y="27088"/>
                      <a:pt x="4804" y="26387"/>
                    </a:cubicBezTo>
                    <a:cubicBezTo>
                      <a:pt x="5004" y="26054"/>
                      <a:pt x="5204" y="25754"/>
                      <a:pt x="5405" y="25453"/>
                    </a:cubicBezTo>
                    <a:cubicBezTo>
                      <a:pt x="6339" y="26020"/>
                      <a:pt x="7106" y="27021"/>
                      <a:pt x="8040" y="27622"/>
                    </a:cubicBezTo>
                    <a:cubicBezTo>
                      <a:pt x="8974" y="28222"/>
                      <a:pt x="10041" y="29023"/>
                      <a:pt x="11142" y="29223"/>
                    </a:cubicBezTo>
                    <a:cubicBezTo>
                      <a:pt x="11341" y="29251"/>
                      <a:pt x="11526" y="29266"/>
                      <a:pt x="11703" y="29266"/>
                    </a:cubicBezTo>
                    <a:cubicBezTo>
                      <a:pt x="12148" y="29266"/>
                      <a:pt x="12537" y="29171"/>
                      <a:pt x="12943" y="28956"/>
                    </a:cubicBezTo>
                    <a:cubicBezTo>
                      <a:pt x="13377" y="28722"/>
                      <a:pt x="13811" y="27988"/>
                      <a:pt x="14211" y="27755"/>
                    </a:cubicBezTo>
                    <a:cubicBezTo>
                      <a:pt x="14846" y="27369"/>
                      <a:pt x="15512" y="27308"/>
                      <a:pt x="16198" y="27308"/>
                    </a:cubicBezTo>
                    <a:cubicBezTo>
                      <a:pt x="16521" y="27308"/>
                      <a:pt x="16849" y="27321"/>
                      <a:pt x="17180" y="27321"/>
                    </a:cubicBezTo>
                    <a:cubicBezTo>
                      <a:pt x="18514" y="27321"/>
                      <a:pt x="21283" y="27088"/>
                      <a:pt x="21916" y="25620"/>
                    </a:cubicBezTo>
                    <a:cubicBezTo>
                      <a:pt x="22283" y="24719"/>
                      <a:pt x="22183" y="23285"/>
                      <a:pt x="22383" y="22318"/>
                    </a:cubicBezTo>
                    <a:cubicBezTo>
                      <a:pt x="22717" y="20650"/>
                      <a:pt x="23484" y="19716"/>
                      <a:pt x="24418" y="18415"/>
                    </a:cubicBezTo>
                    <a:close/>
                    <a:moveTo>
                      <a:pt x="25762" y="26173"/>
                    </a:moveTo>
                    <a:cubicBezTo>
                      <a:pt x="26126" y="26173"/>
                      <a:pt x="26496" y="26212"/>
                      <a:pt x="26853" y="26254"/>
                    </a:cubicBezTo>
                    <a:cubicBezTo>
                      <a:pt x="27597" y="26313"/>
                      <a:pt x="28261" y="26426"/>
                      <a:pt x="28988" y="26426"/>
                    </a:cubicBezTo>
                    <a:cubicBezTo>
                      <a:pt x="29076" y="26426"/>
                      <a:pt x="29165" y="26424"/>
                      <a:pt x="29255" y="26421"/>
                    </a:cubicBezTo>
                    <a:cubicBezTo>
                      <a:pt x="29503" y="26405"/>
                      <a:pt x="29750" y="26398"/>
                      <a:pt x="29997" y="26398"/>
                    </a:cubicBezTo>
                    <a:cubicBezTo>
                      <a:pt x="31342" y="26398"/>
                      <a:pt x="32667" y="26598"/>
                      <a:pt x="33992" y="26654"/>
                    </a:cubicBezTo>
                    <a:cubicBezTo>
                      <a:pt x="33191" y="27922"/>
                      <a:pt x="32391" y="29189"/>
                      <a:pt x="31690" y="30490"/>
                    </a:cubicBezTo>
                    <a:cubicBezTo>
                      <a:pt x="31190" y="31424"/>
                      <a:pt x="30789" y="32892"/>
                      <a:pt x="29789" y="33292"/>
                    </a:cubicBezTo>
                    <a:cubicBezTo>
                      <a:pt x="29222" y="33526"/>
                      <a:pt x="28388" y="33626"/>
                      <a:pt x="27620" y="33626"/>
                    </a:cubicBezTo>
                    <a:cubicBezTo>
                      <a:pt x="27546" y="33403"/>
                      <a:pt x="27307" y="33218"/>
                      <a:pt x="27053" y="33218"/>
                    </a:cubicBezTo>
                    <a:cubicBezTo>
                      <a:pt x="26964" y="33218"/>
                      <a:pt x="26873" y="33240"/>
                      <a:pt x="26787" y="33292"/>
                    </a:cubicBezTo>
                    <a:cubicBezTo>
                      <a:pt x="26520" y="33426"/>
                      <a:pt x="26186" y="33492"/>
                      <a:pt x="25786" y="33526"/>
                    </a:cubicBezTo>
                    <a:cubicBezTo>
                      <a:pt x="25222" y="33452"/>
                      <a:pt x="24622" y="33343"/>
                      <a:pt x="24066" y="33343"/>
                    </a:cubicBezTo>
                    <a:cubicBezTo>
                      <a:pt x="23865" y="33343"/>
                      <a:pt x="23670" y="33357"/>
                      <a:pt x="23484" y="33392"/>
                    </a:cubicBezTo>
                    <a:cubicBezTo>
                      <a:pt x="22784" y="33292"/>
                      <a:pt x="22117" y="33159"/>
                      <a:pt x="21683" y="33092"/>
                    </a:cubicBezTo>
                    <a:cubicBezTo>
                      <a:pt x="20349" y="32859"/>
                      <a:pt x="19014" y="32759"/>
                      <a:pt x="17647" y="32759"/>
                    </a:cubicBezTo>
                    <a:lnTo>
                      <a:pt x="13944" y="32759"/>
                    </a:lnTo>
                    <a:cubicBezTo>
                      <a:pt x="15011" y="30857"/>
                      <a:pt x="18848" y="30690"/>
                      <a:pt x="20615" y="30457"/>
                    </a:cubicBezTo>
                    <a:cubicBezTo>
                      <a:pt x="22150" y="30257"/>
                      <a:pt x="22850" y="29223"/>
                      <a:pt x="23417" y="27855"/>
                    </a:cubicBezTo>
                    <a:cubicBezTo>
                      <a:pt x="23518" y="27622"/>
                      <a:pt x="23551" y="27288"/>
                      <a:pt x="23684" y="27088"/>
                    </a:cubicBezTo>
                    <a:cubicBezTo>
                      <a:pt x="24210" y="26356"/>
                      <a:pt x="24971" y="26173"/>
                      <a:pt x="25762" y="26173"/>
                    </a:cubicBezTo>
                    <a:close/>
                    <a:moveTo>
                      <a:pt x="15242" y="0"/>
                    </a:moveTo>
                    <a:cubicBezTo>
                      <a:pt x="13588" y="0"/>
                      <a:pt x="12293" y="434"/>
                      <a:pt x="10775" y="1703"/>
                    </a:cubicBezTo>
                    <a:cubicBezTo>
                      <a:pt x="9107" y="3071"/>
                      <a:pt x="7673" y="5506"/>
                      <a:pt x="7273" y="7607"/>
                    </a:cubicBezTo>
                    <a:cubicBezTo>
                      <a:pt x="6572" y="11310"/>
                      <a:pt x="7773" y="14612"/>
                      <a:pt x="9674" y="17581"/>
                    </a:cubicBezTo>
                    <a:cubicBezTo>
                      <a:pt x="9641" y="17581"/>
                      <a:pt x="9608" y="17614"/>
                      <a:pt x="9574" y="17648"/>
                    </a:cubicBezTo>
                    <a:cubicBezTo>
                      <a:pt x="6806" y="21083"/>
                      <a:pt x="4404" y="24786"/>
                      <a:pt x="2102" y="28556"/>
                    </a:cubicBezTo>
                    <a:cubicBezTo>
                      <a:pt x="1569" y="29423"/>
                      <a:pt x="1" y="31024"/>
                      <a:pt x="468" y="32191"/>
                    </a:cubicBezTo>
                    <a:cubicBezTo>
                      <a:pt x="835" y="33159"/>
                      <a:pt x="2936" y="33392"/>
                      <a:pt x="3770" y="33492"/>
                    </a:cubicBezTo>
                    <a:cubicBezTo>
                      <a:pt x="8407" y="34126"/>
                      <a:pt x="12977" y="34193"/>
                      <a:pt x="17647" y="34226"/>
                    </a:cubicBezTo>
                    <a:cubicBezTo>
                      <a:pt x="19248" y="34226"/>
                      <a:pt x="20782" y="34460"/>
                      <a:pt x="22350" y="34627"/>
                    </a:cubicBezTo>
                    <a:cubicBezTo>
                      <a:pt x="22422" y="34699"/>
                      <a:pt x="22494" y="34753"/>
                      <a:pt x="22591" y="34753"/>
                    </a:cubicBezTo>
                    <a:cubicBezTo>
                      <a:pt x="22629" y="34753"/>
                      <a:pt x="22670" y="34745"/>
                      <a:pt x="22717" y="34727"/>
                    </a:cubicBezTo>
                    <a:cubicBezTo>
                      <a:pt x="22784" y="34693"/>
                      <a:pt x="22850" y="34693"/>
                      <a:pt x="22884" y="34693"/>
                    </a:cubicBezTo>
                    <a:cubicBezTo>
                      <a:pt x="23284" y="34727"/>
                      <a:pt x="23684" y="34760"/>
                      <a:pt x="24085" y="34793"/>
                    </a:cubicBezTo>
                    <a:cubicBezTo>
                      <a:pt x="24452" y="34793"/>
                      <a:pt x="24852" y="34827"/>
                      <a:pt x="25219" y="34827"/>
                    </a:cubicBezTo>
                    <a:cubicBezTo>
                      <a:pt x="25519" y="34893"/>
                      <a:pt x="25819" y="34960"/>
                      <a:pt x="26119" y="34993"/>
                    </a:cubicBezTo>
                    <a:cubicBezTo>
                      <a:pt x="26465" y="35038"/>
                      <a:pt x="26797" y="35056"/>
                      <a:pt x="27121" y="35056"/>
                    </a:cubicBezTo>
                    <a:cubicBezTo>
                      <a:pt x="28017" y="35056"/>
                      <a:pt x="28858" y="34916"/>
                      <a:pt x="29789" y="34793"/>
                    </a:cubicBezTo>
                    <a:cubicBezTo>
                      <a:pt x="31857" y="34526"/>
                      <a:pt x="32224" y="32625"/>
                      <a:pt x="33124" y="30924"/>
                    </a:cubicBezTo>
                    <a:cubicBezTo>
                      <a:pt x="34259" y="28756"/>
                      <a:pt x="35693" y="26587"/>
                      <a:pt x="37094" y="24553"/>
                    </a:cubicBezTo>
                    <a:cubicBezTo>
                      <a:pt x="38361" y="22718"/>
                      <a:pt x="40696" y="20616"/>
                      <a:pt x="40530" y="18248"/>
                    </a:cubicBezTo>
                    <a:cubicBezTo>
                      <a:pt x="40496" y="17915"/>
                      <a:pt x="40330" y="17648"/>
                      <a:pt x="39996" y="17548"/>
                    </a:cubicBezTo>
                    <a:cubicBezTo>
                      <a:pt x="39492" y="17416"/>
                      <a:pt x="38981" y="17375"/>
                      <a:pt x="38466" y="17375"/>
                    </a:cubicBezTo>
                    <a:cubicBezTo>
                      <a:pt x="37584" y="17375"/>
                      <a:pt x="36692" y="17496"/>
                      <a:pt x="35806" y="17496"/>
                    </a:cubicBezTo>
                    <a:cubicBezTo>
                      <a:pt x="35635" y="17496"/>
                      <a:pt x="35463" y="17492"/>
                      <a:pt x="35293" y="17481"/>
                    </a:cubicBezTo>
                    <a:cubicBezTo>
                      <a:pt x="33356" y="17384"/>
                      <a:pt x="31575" y="16912"/>
                      <a:pt x="29648" y="16912"/>
                    </a:cubicBezTo>
                    <a:cubicBezTo>
                      <a:pt x="29584" y="16912"/>
                      <a:pt x="29519" y="16913"/>
                      <a:pt x="29455" y="16914"/>
                    </a:cubicBezTo>
                    <a:cubicBezTo>
                      <a:pt x="28436" y="16914"/>
                      <a:pt x="27397" y="16973"/>
                      <a:pt x="26366" y="16973"/>
                    </a:cubicBezTo>
                    <a:cubicBezTo>
                      <a:pt x="25506" y="16973"/>
                      <a:pt x="24652" y="16932"/>
                      <a:pt x="23818" y="16780"/>
                    </a:cubicBezTo>
                    <a:cubicBezTo>
                      <a:pt x="23129" y="16663"/>
                      <a:pt x="22394" y="16597"/>
                      <a:pt x="21652" y="16597"/>
                    </a:cubicBezTo>
                    <a:cubicBezTo>
                      <a:pt x="20705" y="16597"/>
                      <a:pt x="19745" y="16704"/>
                      <a:pt x="18848" y="16947"/>
                    </a:cubicBezTo>
                    <a:cubicBezTo>
                      <a:pt x="19581" y="14612"/>
                      <a:pt x="20682" y="12411"/>
                      <a:pt x="21349" y="10076"/>
                    </a:cubicBezTo>
                    <a:cubicBezTo>
                      <a:pt x="21950" y="7941"/>
                      <a:pt x="22450" y="5839"/>
                      <a:pt x="21616" y="3671"/>
                    </a:cubicBezTo>
                    <a:cubicBezTo>
                      <a:pt x="20849" y="1670"/>
                      <a:pt x="19148" y="402"/>
                      <a:pt x="17080" y="135"/>
                    </a:cubicBezTo>
                    <a:cubicBezTo>
                      <a:pt x="16410" y="50"/>
                      <a:pt x="15805" y="0"/>
                      <a:pt x="152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715;p34">
                <a:extLst>
                  <a:ext uri="{FF2B5EF4-FFF2-40B4-BE49-F238E27FC236}">
                    <a16:creationId xmlns:a16="http://schemas.microsoft.com/office/drawing/2014/main" id="{BE6719CB-84A4-48FB-A8F7-DF8A6C381A8A}"/>
                  </a:ext>
                </a:extLst>
              </p:cNvPr>
              <p:cNvSpPr/>
              <p:nvPr/>
            </p:nvSpPr>
            <p:spPr>
              <a:xfrm>
                <a:off x="2677592" y="1915773"/>
                <a:ext cx="91251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7672" extrusionOk="0">
                    <a:moveTo>
                      <a:pt x="3944" y="1390"/>
                    </a:moveTo>
                    <a:cubicBezTo>
                      <a:pt x="4247" y="1390"/>
                      <a:pt x="4534" y="1467"/>
                      <a:pt x="4791" y="1737"/>
                    </a:cubicBezTo>
                    <a:cubicBezTo>
                      <a:pt x="5759" y="2771"/>
                      <a:pt x="5759" y="5406"/>
                      <a:pt x="4458" y="6107"/>
                    </a:cubicBezTo>
                    <a:cubicBezTo>
                      <a:pt x="4145" y="6272"/>
                      <a:pt x="3841" y="6345"/>
                      <a:pt x="3552" y="6345"/>
                    </a:cubicBezTo>
                    <a:cubicBezTo>
                      <a:pt x="2208" y="6345"/>
                      <a:pt x="1200" y="4756"/>
                      <a:pt x="1255" y="3438"/>
                    </a:cubicBezTo>
                    <a:cubicBezTo>
                      <a:pt x="1289" y="2537"/>
                      <a:pt x="1756" y="1904"/>
                      <a:pt x="2423" y="1503"/>
                    </a:cubicBezTo>
                    <a:cubicBezTo>
                      <a:pt x="2512" y="1517"/>
                      <a:pt x="2601" y="1523"/>
                      <a:pt x="2691" y="1523"/>
                    </a:cubicBezTo>
                    <a:cubicBezTo>
                      <a:pt x="3116" y="1523"/>
                      <a:pt x="3544" y="1390"/>
                      <a:pt x="3944" y="1390"/>
                    </a:cubicBezTo>
                    <a:close/>
                    <a:moveTo>
                      <a:pt x="4132" y="0"/>
                    </a:moveTo>
                    <a:cubicBezTo>
                      <a:pt x="3742" y="0"/>
                      <a:pt x="3425" y="160"/>
                      <a:pt x="3123" y="369"/>
                    </a:cubicBezTo>
                    <a:cubicBezTo>
                      <a:pt x="1522" y="603"/>
                      <a:pt x="321" y="1570"/>
                      <a:pt x="188" y="3471"/>
                    </a:cubicBezTo>
                    <a:cubicBezTo>
                      <a:pt x="0" y="5410"/>
                      <a:pt x="1396" y="7672"/>
                      <a:pt x="3495" y="7672"/>
                    </a:cubicBezTo>
                    <a:cubicBezTo>
                      <a:pt x="3635" y="7672"/>
                      <a:pt x="3778" y="7662"/>
                      <a:pt x="3924" y="7641"/>
                    </a:cubicBezTo>
                    <a:cubicBezTo>
                      <a:pt x="6426" y="7274"/>
                      <a:pt x="7093" y="4906"/>
                      <a:pt x="6592" y="2737"/>
                    </a:cubicBezTo>
                    <a:cubicBezTo>
                      <a:pt x="6359" y="1670"/>
                      <a:pt x="5792" y="503"/>
                      <a:pt x="4691" y="102"/>
                    </a:cubicBezTo>
                    <a:cubicBezTo>
                      <a:pt x="4488" y="31"/>
                      <a:pt x="4303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" name="Google Shape;1716;p34">
            <a:extLst>
              <a:ext uri="{FF2B5EF4-FFF2-40B4-BE49-F238E27FC236}">
                <a16:creationId xmlns:a16="http://schemas.microsoft.com/office/drawing/2014/main" id="{E32A8568-7101-4818-A3DE-946C14F234F3}"/>
              </a:ext>
            </a:extLst>
          </p:cNvPr>
          <p:cNvSpPr txBox="1"/>
          <p:nvPr/>
        </p:nvSpPr>
        <p:spPr>
          <a:xfrm>
            <a:off x="1233039" y="3861005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A) Mid-priced</a:t>
            </a:r>
            <a:endParaRPr sz="18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" name="Google Shape;1717;p34">
            <a:extLst>
              <a:ext uri="{FF2B5EF4-FFF2-40B4-BE49-F238E27FC236}">
                <a16:creationId xmlns:a16="http://schemas.microsoft.com/office/drawing/2014/main" id="{ACE8FB4D-831F-472F-9959-C289F9901097}"/>
              </a:ext>
            </a:extLst>
          </p:cNvPr>
          <p:cNvSpPr txBox="1"/>
          <p:nvPr/>
        </p:nvSpPr>
        <p:spPr>
          <a:xfrm>
            <a:off x="3774002" y="3876676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B) Low-priced</a:t>
            </a:r>
            <a:endParaRPr sz="18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" name="Google Shape;1718;p34">
            <a:extLst>
              <a:ext uri="{FF2B5EF4-FFF2-40B4-BE49-F238E27FC236}">
                <a16:creationId xmlns:a16="http://schemas.microsoft.com/office/drawing/2014/main" id="{5103B388-C7A1-4C2A-8A7C-B220622AB3E6}"/>
              </a:ext>
            </a:extLst>
          </p:cNvPr>
          <p:cNvSpPr txBox="1"/>
          <p:nvPr/>
        </p:nvSpPr>
        <p:spPr>
          <a:xfrm>
            <a:off x="8845666" y="3922074"/>
            <a:ext cx="1936407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D) Add latitude</a:t>
            </a:r>
            <a:endParaRPr sz="18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1719;p34">
            <a:extLst>
              <a:ext uri="{FF2B5EF4-FFF2-40B4-BE49-F238E27FC236}">
                <a16:creationId xmlns:a16="http://schemas.microsoft.com/office/drawing/2014/main" id="{29247E7D-EC9B-46BC-9287-187DE9BA9AD0}"/>
              </a:ext>
            </a:extLst>
          </p:cNvPr>
          <p:cNvSpPr txBox="1"/>
          <p:nvPr/>
        </p:nvSpPr>
        <p:spPr>
          <a:xfrm>
            <a:off x="6261095" y="3929951"/>
            <a:ext cx="2272322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C) A</a:t>
            </a: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djust features</a:t>
            </a:r>
            <a:endParaRPr sz="18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" name="Google Shape;1720;p34">
            <a:extLst>
              <a:ext uri="{FF2B5EF4-FFF2-40B4-BE49-F238E27FC236}">
                <a16:creationId xmlns:a16="http://schemas.microsoft.com/office/drawing/2014/main" id="{24B00240-29DB-4A8A-BAD3-CCF74B5245AD}"/>
              </a:ext>
            </a:extLst>
          </p:cNvPr>
          <p:cNvSpPr txBox="1"/>
          <p:nvPr/>
        </p:nvSpPr>
        <p:spPr>
          <a:xfrm>
            <a:off x="3723402" y="4315849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price: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$154K to $315K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(8 models; r2~0.19)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1721;p34">
            <a:extLst>
              <a:ext uri="{FF2B5EF4-FFF2-40B4-BE49-F238E27FC236}">
                <a16:creationId xmlns:a16="http://schemas.microsoft.com/office/drawing/2014/main" id="{08DCEAB2-F497-4EA6-BACC-DEEE49203C36}"/>
              </a:ext>
            </a:extLst>
          </p:cNvPr>
          <p:cNvSpPr txBox="1"/>
          <p:nvPr/>
        </p:nvSpPr>
        <p:spPr>
          <a:xfrm>
            <a:off x="8790467" y="4361247"/>
            <a:ext cx="1991607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Added in latitude (bands) and this helped. Broadened price to $453K. 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(4 models; r2~0.492)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1722;p34">
            <a:extLst>
              <a:ext uri="{FF2B5EF4-FFF2-40B4-BE49-F238E27FC236}">
                <a16:creationId xmlns:a16="http://schemas.microsoft.com/office/drawing/2014/main" id="{987A3897-DB04-4067-8441-43E54ECD3915}"/>
              </a:ext>
            </a:extLst>
          </p:cNvPr>
          <p:cNvSpPr txBox="1"/>
          <p:nvPr/>
        </p:nvSpPr>
        <p:spPr>
          <a:xfrm>
            <a:off x="6215097" y="4369124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Tried adjusting scales of most features (min-max) and logged grade. 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(3 models; r2~0.20)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" name="Google Shape;1723;p34">
            <a:extLst>
              <a:ext uri="{FF2B5EF4-FFF2-40B4-BE49-F238E27FC236}">
                <a16:creationId xmlns:a16="http://schemas.microsoft.com/office/drawing/2014/main" id="{29475A5A-35ED-483A-9813-B91CD62256F1}"/>
              </a:ext>
            </a:extLst>
          </p:cNvPr>
          <p:cNvSpPr txBox="1"/>
          <p:nvPr/>
        </p:nvSpPr>
        <p:spPr>
          <a:xfrm>
            <a:off x="1177839" y="4300178"/>
            <a:ext cx="18996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Limited price: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$315K to $605K </a:t>
            </a:r>
            <a:b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(7 models; r2~0.10)</a:t>
            </a:r>
            <a:endParaRPr sz="12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" name="Google Shape;1724;p34">
            <a:extLst>
              <a:ext uri="{FF2B5EF4-FFF2-40B4-BE49-F238E27FC236}">
                <a16:creationId xmlns:a16="http://schemas.microsoft.com/office/drawing/2014/main" id="{7938165B-979E-4146-8F63-BF2A4914D19E}"/>
              </a:ext>
            </a:extLst>
          </p:cNvPr>
          <p:cNvSpPr/>
          <p:nvPr/>
        </p:nvSpPr>
        <p:spPr>
          <a:xfrm rot="-367321">
            <a:off x="2487262" y="2348000"/>
            <a:ext cx="365400" cy="458624"/>
          </a:xfrm>
          <a:custGeom>
            <a:avLst/>
            <a:gdLst/>
            <a:ahLst/>
            <a:cxnLst/>
            <a:rect l="l" t="t" r="r" b="b"/>
            <a:pathLst>
              <a:path w="25979" h="32607" extrusionOk="0">
                <a:moveTo>
                  <a:pt x="2024" y="1"/>
                </a:moveTo>
                <a:cubicBezTo>
                  <a:pt x="1380" y="1"/>
                  <a:pt x="753" y="95"/>
                  <a:pt x="167" y="344"/>
                </a:cubicBezTo>
                <a:cubicBezTo>
                  <a:pt x="34" y="378"/>
                  <a:pt x="0" y="544"/>
                  <a:pt x="134" y="611"/>
                </a:cubicBezTo>
                <a:cubicBezTo>
                  <a:pt x="1602" y="1412"/>
                  <a:pt x="3169" y="2045"/>
                  <a:pt x="4737" y="2512"/>
                </a:cubicBezTo>
                <a:cubicBezTo>
                  <a:pt x="6272" y="2979"/>
                  <a:pt x="7606" y="3747"/>
                  <a:pt x="9074" y="4347"/>
                </a:cubicBezTo>
                <a:cubicBezTo>
                  <a:pt x="12443" y="5715"/>
                  <a:pt x="14711" y="7216"/>
                  <a:pt x="16846" y="10218"/>
                </a:cubicBezTo>
                <a:cubicBezTo>
                  <a:pt x="18881" y="13087"/>
                  <a:pt x="19848" y="16489"/>
                  <a:pt x="20015" y="19992"/>
                </a:cubicBezTo>
                <a:cubicBezTo>
                  <a:pt x="20148" y="22894"/>
                  <a:pt x="19214" y="25929"/>
                  <a:pt x="18614" y="28865"/>
                </a:cubicBezTo>
                <a:cubicBezTo>
                  <a:pt x="18380" y="28464"/>
                  <a:pt x="18213" y="28031"/>
                  <a:pt x="18013" y="27630"/>
                </a:cubicBezTo>
                <a:cubicBezTo>
                  <a:pt x="17513" y="26663"/>
                  <a:pt x="16912" y="26096"/>
                  <a:pt x="16212" y="25329"/>
                </a:cubicBezTo>
                <a:cubicBezTo>
                  <a:pt x="16082" y="25190"/>
                  <a:pt x="15932" y="25130"/>
                  <a:pt x="15785" y="25130"/>
                </a:cubicBezTo>
                <a:cubicBezTo>
                  <a:pt x="15404" y="25130"/>
                  <a:pt x="15048" y="25529"/>
                  <a:pt x="15145" y="25963"/>
                </a:cubicBezTo>
                <a:cubicBezTo>
                  <a:pt x="15569" y="27924"/>
                  <a:pt x="16699" y="32607"/>
                  <a:pt x="19349" y="32607"/>
                </a:cubicBezTo>
                <a:cubicBezTo>
                  <a:pt x="19403" y="32607"/>
                  <a:pt x="19458" y="32605"/>
                  <a:pt x="19514" y="32601"/>
                </a:cubicBezTo>
                <a:cubicBezTo>
                  <a:pt x="20782" y="32534"/>
                  <a:pt x="22049" y="31366"/>
                  <a:pt x="22883" y="30532"/>
                </a:cubicBezTo>
                <a:cubicBezTo>
                  <a:pt x="23817" y="29532"/>
                  <a:pt x="25185" y="29232"/>
                  <a:pt x="25685" y="27831"/>
                </a:cubicBezTo>
                <a:cubicBezTo>
                  <a:pt x="25979" y="27004"/>
                  <a:pt x="25249" y="26412"/>
                  <a:pt x="24519" y="26412"/>
                </a:cubicBezTo>
                <a:cubicBezTo>
                  <a:pt x="24335" y="26412"/>
                  <a:pt x="24152" y="26449"/>
                  <a:pt x="23984" y="26530"/>
                </a:cubicBezTo>
                <a:cubicBezTo>
                  <a:pt x="23250" y="26897"/>
                  <a:pt x="22450" y="27163"/>
                  <a:pt x="21749" y="27630"/>
                </a:cubicBezTo>
                <a:cubicBezTo>
                  <a:pt x="21616" y="27730"/>
                  <a:pt x="21516" y="27831"/>
                  <a:pt x="21416" y="27931"/>
                </a:cubicBezTo>
                <a:cubicBezTo>
                  <a:pt x="21582" y="27197"/>
                  <a:pt x="21683" y="26430"/>
                  <a:pt x="21849" y="25662"/>
                </a:cubicBezTo>
                <a:cubicBezTo>
                  <a:pt x="22216" y="23861"/>
                  <a:pt x="22683" y="22160"/>
                  <a:pt x="22617" y="20292"/>
                </a:cubicBezTo>
                <a:cubicBezTo>
                  <a:pt x="22483" y="16422"/>
                  <a:pt x="21516" y="12386"/>
                  <a:pt x="19247" y="9184"/>
                </a:cubicBezTo>
                <a:cubicBezTo>
                  <a:pt x="17179" y="6248"/>
                  <a:pt x="14744" y="3913"/>
                  <a:pt x="11308" y="2646"/>
                </a:cubicBezTo>
                <a:cubicBezTo>
                  <a:pt x="9574" y="1979"/>
                  <a:pt x="7806" y="1111"/>
                  <a:pt x="6005" y="678"/>
                </a:cubicBezTo>
                <a:cubicBezTo>
                  <a:pt x="4766" y="408"/>
                  <a:pt x="3361" y="1"/>
                  <a:pt x="20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25;p34">
            <a:extLst>
              <a:ext uri="{FF2B5EF4-FFF2-40B4-BE49-F238E27FC236}">
                <a16:creationId xmlns:a16="http://schemas.microsoft.com/office/drawing/2014/main" id="{915232F1-F286-4C3D-A26A-BA5A7178D64D}"/>
              </a:ext>
            </a:extLst>
          </p:cNvPr>
          <p:cNvSpPr/>
          <p:nvPr/>
        </p:nvSpPr>
        <p:spPr>
          <a:xfrm rot="5834398" flipH="1">
            <a:off x="8973792" y="2614743"/>
            <a:ext cx="519576" cy="285386"/>
          </a:xfrm>
          <a:custGeom>
            <a:avLst/>
            <a:gdLst/>
            <a:ahLst/>
            <a:cxnLst/>
            <a:rect l="l" t="t" r="r" b="b"/>
            <a:pathLst>
              <a:path w="36942" h="20291" extrusionOk="0">
                <a:moveTo>
                  <a:pt x="31533" y="1"/>
                </a:moveTo>
                <a:cubicBezTo>
                  <a:pt x="30485" y="1"/>
                  <a:pt x="29624" y="988"/>
                  <a:pt x="28838" y="1570"/>
                </a:cubicBezTo>
                <a:cubicBezTo>
                  <a:pt x="27304" y="2671"/>
                  <a:pt x="26370" y="3738"/>
                  <a:pt x="25202" y="5139"/>
                </a:cubicBezTo>
                <a:cubicBezTo>
                  <a:pt x="24885" y="5514"/>
                  <a:pt x="25216" y="6013"/>
                  <a:pt x="25634" y="6013"/>
                </a:cubicBezTo>
                <a:cubicBezTo>
                  <a:pt x="25700" y="6013"/>
                  <a:pt x="25768" y="6000"/>
                  <a:pt x="25836" y="5973"/>
                </a:cubicBezTo>
                <a:cubicBezTo>
                  <a:pt x="26937" y="5573"/>
                  <a:pt x="27938" y="4939"/>
                  <a:pt x="28972" y="4372"/>
                </a:cubicBezTo>
                <a:cubicBezTo>
                  <a:pt x="29172" y="4239"/>
                  <a:pt x="29472" y="4105"/>
                  <a:pt x="29739" y="3972"/>
                </a:cubicBezTo>
                <a:lnTo>
                  <a:pt x="29739" y="3972"/>
                </a:lnTo>
                <a:cubicBezTo>
                  <a:pt x="29706" y="4172"/>
                  <a:pt x="29639" y="4405"/>
                  <a:pt x="29572" y="4639"/>
                </a:cubicBezTo>
                <a:cubicBezTo>
                  <a:pt x="28938" y="6240"/>
                  <a:pt x="28104" y="7474"/>
                  <a:pt x="26870" y="8642"/>
                </a:cubicBezTo>
                <a:cubicBezTo>
                  <a:pt x="24569" y="10877"/>
                  <a:pt x="22200" y="12144"/>
                  <a:pt x="19432" y="13712"/>
                </a:cubicBezTo>
                <a:cubicBezTo>
                  <a:pt x="16496" y="15346"/>
                  <a:pt x="13027" y="16948"/>
                  <a:pt x="9725" y="17581"/>
                </a:cubicBezTo>
                <a:cubicBezTo>
                  <a:pt x="7591" y="17978"/>
                  <a:pt x="5181" y="18431"/>
                  <a:pt x="2892" y="18431"/>
                </a:cubicBezTo>
                <a:cubicBezTo>
                  <a:pt x="2103" y="18431"/>
                  <a:pt x="1329" y="18377"/>
                  <a:pt x="585" y="18249"/>
                </a:cubicBezTo>
                <a:cubicBezTo>
                  <a:pt x="561" y="18244"/>
                  <a:pt x="538" y="18242"/>
                  <a:pt x="516" y="18242"/>
                </a:cubicBezTo>
                <a:cubicBezTo>
                  <a:pt x="216" y="18242"/>
                  <a:pt x="1" y="18634"/>
                  <a:pt x="218" y="18882"/>
                </a:cubicBezTo>
                <a:cubicBezTo>
                  <a:pt x="1094" y="19996"/>
                  <a:pt x="2840" y="20290"/>
                  <a:pt x="4607" y="20290"/>
                </a:cubicBezTo>
                <a:cubicBezTo>
                  <a:pt x="6069" y="20290"/>
                  <a:pt x="7545" y="20089"/>
                  <a:pt x="8557" y="19983"/>
                </a:cubicBezTo>
                <a:cubicBezTo>
                  <a:pt x="12326" y="19549"/>
                  <a:pt x="16196" y="18115"/>
                  <a:pt x="19532" y="16314"/>
                </a:cubicBezTo>
                <a:cubicBezTo>
                  <a:pt x="22567" y="14679"/>
                  <a:pt x="25569" y="13278"/>
                  <a:pt x="28071" y="10843"/>
                </a:cubicBezTo>
                <a:cubicBezTo>
                  <a:pt x="29439" y="9476"/>
                  <a:pt x="30406" y="8442"/>
                  <a:pt x="31240" y="6707"/>
                </a:cubicBezTo>
                <a:cubicBezTo>
                  <a:pt x="31607" y="5940"/>
                  <a:pt x="32041" y="5139"/>
                  <a:pt x="32274" y="4305"/>
                </a:cubicBezTo>
                <a:cubicBezTo>
                  <a:pt x="32307" y="4205"/>
                  <a:pt x="32341" y="4105"/>
                  <a:pt x="32374" y="4005"/>
                </a:cubicBezTo>
                <a:cubicBezTo>
                  <a:pt x="32741" y="4372"/>
                  <a:pt x="33141" y="4739"/>
                  <a:pt x="33475" y="5072"/>
                </a:cubicBezTo>
                <a:cubicBezTo>
                  <a:pt x="34242" y="5840"/>
                  <a:pt x="34776" y="6707"/>
                  <a:pt x="35877" y="6874"/>
                </a:cubicBezTo>
                <a:cubicBezTo>
                  <a:pt x="35915" y="6878"/>
                  <a:pt x="35953" y="6880"/>
                  <a:pt x="35990" y="6880"/>
                </a:cubicBezTo>
                <a:cubicBezTo>
                  <a:pt x="36535" y="6880"/>
                  <a:pt x="36942" y="6437"/>
                  <a:pt x="36911" y="5906"/>
                </a:cubicBezTo>
                <a:cubicBezTo>
                  <a:pt x="36811" y="4439"/>
                  <a:pt x="36043" y="3705"/>
                  <a:pt x="35009" y="2737"/>
                </a:cubicBezTo>
                <a:cubicBezTo>
                  <a:pt x="34142" y="1904"/>
                  <a:pt x="33175" y="402"/>
                  <a:pt x="32007" y="69"/>
                </a:cubicBezTo>
                <a:cubicBezTo>
                  <a:pt x="31845" y="22"/>
                  <a:pt x="31687" y="1"/>
                  <a:pt x="315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726;p34">
            <a:extLst>
              <a:ext uri="{FF2B5EF4-FFF2-40B4-BE49-F238E27FC236}">
                <a16:creationId xmlns:a16="http://schemas.microsoft.com/office/drawing/2014/main" id="{782B68E3-0A57-4DC1-BF3E-C0375B68A250}"/>
              </a:ext>
            </a:extLst>
          </p:cNvPr>
          <p:cNvSpPr/>
          <p:nvPr/>
        </p:nvSpPr>
        <p:spPr>
          <a:xfrm rot="9900179">
            <a:off x="6513418" y="3196150"/>
            <a:ext cx="365437" cy="458670"/>
          </a:xfrm>
          <a:custGeom>
            <a:avLst/>
            <a:gdLst/>
            <a:ahLst/>
            <a:cxnLst/>
            <a:rect l="l" t="t" r="r" b="b"/>
            <a:pathLst>
              <a:path w="25979" h="32607" extrusionOk="0">
                <a:moveTo>
                  <a:pt x="2024" y="1"/>
                </a:moveTo>
                <a:cubicBezTo>
                  <a:pt x="1380" y="1"/>
                  <a:pt x="753" y="95"/>
                  <a:pt x="167" y="344"/>
                </a:cubicBezTo>
                <a:cubicBezTo>
                  <a:pt x="34" y="378"/>
                  <a:pt x="0" y="544"/>
                  <a:pt x="134" y="611"/>
                </a:cubicBezTo>
                <a:cubicBezTo>
                  <a:pt x="1602" y="1412"/>
                  <a:pt x="3169" y="2045"/>
                  <a:pt x="4737" y="2512"/>
                </a:cubicBezTo>
                <a:cubicBezTo>
                  <a:pt x="6272" y="2979"/>
                  <a:pt x="7606" y="3747"/>
                  <a:pt x="9074" y="4347"/>
                </a:cubicBezTo>
                <a:cubicBezTo>
                  <a:pt x="12443" y="5715"/>
                  <a:pt x="14711" y="7216"/>
                  <a:pt x="16846" y="10218"/>
                </a:cubicBezTo>
                <a:cubicBezTo>
                  <a:pt x="18881" y="13087"/>
                  <a:pt x="19848" y="16489"/>
                  <a:pt x="20015" y="19992"/>
                </a:cubicBezTo>
                <a:cubicBezTo>
                  <a:pt x="20148" y="22894"/>
                  <a:pt x="19214" y="25929"/>
                  <a:pt x="18614" y="28865"/>
                </a:cubicBezTo>
                <a:cubicBezTo>
                  <a:pt x="18380" y="28464"/>
                  <a:pt x="18213" y="28031"/>
                  <a:pt x="18013" y="27630"/>
                </a:cubicBezTo>
                <a:cubicBezTo>
                  <a:pt x="17513" y="26663"/>
                  <a:pt x="16912" y="26096"/>
                  <a:pt x="16212" y="25329"/>
                </a:cubicBezTo>
                <a:cubicBezTo>
                  <a:pt x="16082" y="25190"/>
                  <a:pt x="15932" y="25130"/>
                  <a:pt x="15785" y="25130"/>
                </a:cubicBezTo>
                <a:cubicBezTo>
                  <a:pt x="15404" y="25130"/>
                  <a:pt x="15048" y="25529"/>
                  <a:pt x="15145" y="25963"/>
                </a:cubicBezTo>
                <a:cubicBezTo>
                  <a:pt x="15569" y="27924"/>
                  <a:pt x="16699" y="32607"/>
                  <a:pt x="19349" y="32607"/>
                </a:cubicBezTo>
                <a:cubicBezTo>
                  <a:pt x="19403" y="32607"/>
                  <a:pt x="19458" y="32605"/>
                  <a:pt x="19514" y="32601"/>
                </a:cubicBezTo>
                <a:cubicBezTo>
                  <a:pt x="20782" y="32534"/>
                  <a:pt x="22049" y="31366"/>
                  <a:pt x="22883" y="30532"/>
                </a:cubicBezTo>
                <a:cubicBezTo>
                  <a:pt x="23817" y="29532"/>
                  <a:pt x="25185" y="29232"/>
                  <a:pt x="25685" y="27831"/>
                </a:cubicBezTo>
                <a:cubicBezTo>
                  <a:pt x="25979" y="27004"/>
                  <a:pt x="25249" y="26412"/>
                  <a:pt x="24519" y="26412"/>
                </a:cubicBezTo>
                <a:cubicBezTo>
                  <a:pt x="24335" y="26412"/>
                  <a:pt x="24152" y="26449"/>
                  <a:pt x="23984" y="26530"/>
                </a:cubicBezTo>
                <a:cubicBezTo>
                  <a:pt x="23250" y="26897"/>
                  <a:pt x="22450" y="27163"/>
                  <a:pt x="21749" y="27630"/>
                </a:cubicBezTo>
                <a:cubicBezTo>
                  <a:pt x="21616" y="27730"/>
                  <a:pt x="21516" y="27831"/>
                  <a:pt x="21416" y="27931"/>
                </a:cubicBezTo>
                <a:cubicBezTo>
                  <a:pt x="21582" y="27197"/>
                  <a:pt x="21683" y="26430"/>
                  <a:pt x="21849" y="25662"/>
                </a:cubicBezTo>
                <a:cubicBezTo>
                  <a:pt x="22216" y="23861"/>
                  <a:pt x="22683" y="22160"/>
                  <a:pt x="22617" y="20292"/>
                </a:cubicBezTo>
                <a:cubicBezTo>
                  <a:pt x="22483" y="16422"/>
                  <a:pt x="21516" y="12386"/>
                  <a:pt x="19247" y="9184"/>
                </a:cubicBezTo>
                <a:cubicBezTo>
                  <a:pt x="17179" y="6248"/>
                  <a:pt x="14744" y="3913"/>
                  <a:pt x="11308" y="2646"/>
                </a:cubicBezTo>
                <a:cubicBezTo>
                  <a:pt x="9574" y="1979"/>
                  <a:pt x="7806" y="1111"/>
                  <a:pt x="6005" y="678"/>
                </a:cubicBezTo>
                <a:cubicBezTo>
                  <a:pt x="4766" y="408"/>
                  <a:pt x="3361" y="1"/>
                  <a:pt x="202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727;p34">
            <a:extLst>
              <a:ext uri="{FF2B5EF4-FFF2-40B4-BE49-F238E27FC236}">
                <a16:creationId xmlns:a16="http://schemas.microsoft.com/office/drawing/2014/main" id="{22C98142-D09B-4509-A09B-6158194BC061}"/>
              </a:ext>
            </a:extLst>
          </p:cNvPr>
          <p:cNvSpPr/>
          <p:nvPr/>
        </p:nvSpPr>
        <p:spPr>
          <a:xfrm rot="-6170287" flipH="1">
            <a:off x="5019158" y="3038976"/>
            <a:ext cx="519555" cy="285374"/>
          </a:xfrm>
          <a:custGeom>
            <a:avLst/>
            <a:gdLst/>
            <a:ahLst/>
            <a:cxnLst/>
            <a:rect l="l" t="t" r="r" b="b"/>
            <a:pathLst>
              <a:path w="36942" h="20291" extrusionOk="0">
                <a:moveTo>
                  <a:pt x="31533" y="1"/>
                </a:moveTo>
                <a:cubicBezTo>
                  <a:pt x="30485" y="1"/>
                  <a:pt x="29624" y="988"/>
                  <a:pt x="28838" y="1570"/>
                </a:cubicBezTo>
                <a:cubicBezTo>
                  <a:pt x="27304" y="2671"/>
                  <a:pt x="26370" y="3738"/>
                  <a:pt x="25202" y="5139"/>
                </a:cubicBezTo>
                <a:cubicBezTo>
                  <a:pt x="24885" y="5514"/>
                  <a:pt x="25216" y="6013"/>
                  <a:pt x="25634" y="6013"/>
                </a:cubicBezTo>
                <a:cubicBezTo>
                  <a:pt x="25700" y="6013"/>
                  <a:pt x="25768" y="6000"/>
                  <a:pt x="25836" y="5973"/>
                </a:cubicBezTo>
                <a:cubicBezTo>
                  <a:pt x="26937" y="5573"/>
                  <a:pt x="27938" y="4939"/>
                  <a:pt x="28972" y="4372"/>
                </a:cubicBezTo>
                <a:cubicBezTo>
                  <a:pt x="29172" y="4239"/>
                  <a:pt x="29472" y="4105"/>
                  <a:pt x="29739" y="3972"/>
                </a:cubicBezTo>
                <a:lnTo>
                  <a:pt x="29739" y="3972"/>
                </a:lnTo>
                <a:cubicBezTo>
                  <a:pt x="29706" y="4172"/>
                  <a:pt x="29639" y="4405"/>
                  <a:pt x="29572" y="4639"/>
                </a:cubicBezTo>
                <a:cubicBezTo>
                  <a:pt x="28938" y="6240"/>
                  <a:pt x="28104" y="7474"/>
                  <a:pt x="26870" y="8642"/>
                </a:cubicBezTo>
                <a:cubicBezTo>
                  <a:pt x="24569" y="10877"/>
                  <a:pt x="22200" y="12144"/>
                  <a:pt x="19432" y="13712"/>
                </a:cubicBezTo>
                <a:cubicBezTo>
                  <a:pt x="16496" y="15346"/>
                  <a:pt x="13027" y="16948"/>
                  <a:pt x="9725" y="17581"/>
                </a:cubicBezTo>
                <a:cubicBezTo>
                  <a:pt x="7591" y="17978"/>
                  <a:pt x="5181" y="18431"/>
                  <a:pt x="2892" y="18431"/>
                </a:cubicBezTo>
                <a:cubicBezTo>
                  <a:pt x="2103" y="18431"/>
                  <a:pt x="1329" y="18377"/>
                  <a:pt x="585" y="18249"/>
                </a:cubicBezTo>
                <a:cubicBezTo>
                  <a:pt x="561" y="18244"/>
                  <a:pt x="538" y="18242"/>
                  <a:pt x="516" y="18242"/>
                </a:cubicBezTo>
                <a:cubicBezTo>
                  <a:pt x="216" y="18242"/>
                  <a:pt x="1" y="18634"/>
                  <a:pt x="218" y="18882"/>
                </a:cubicBezTo>
                <a:cubicBezTo>
                  <a:pt x="1094" y="19996"/>
                  <a:pt x="2840" y="20290"/>
                  <a:pt x="4607" y="20290"/>
                </a:cubicBezTo>
                <a:cubicBezTo>
                  <a:pt x="6069" y="20290"/>
                  <a:pt x="7545" y="20089"/>
                  <a:pt x="8557" y="19983"/>
                </a:cubicBezTo>
                <a:cubicBezTo>
                  <a:pt x="12326" y="19549"/>
                  <a:pt x="16196" y="18115"/>
                  <a:pt x="19532" y="16314"/>
                </a:cubicBezTo>
                <a:cubicBezTo>
                  <a:pt x="22567" y="14679"/>
                  <a:pt x="25569" y="13278"/>
                  <a:pt x="28071" y="10843"/>
                </a:cubicBezTo>
                <a:cubicBezTo>
                  <a:pt x="29439" y="9476"/>
                  <a:pt x="30406" y="8442"/>
                  <a:pt x="31240" y="6707"/>
                </a:cubicBezTo>
                <a:cubicBezTo>
                  <a:pt x="31607" y="5940"/>
                  <a:pt x="32041" y="5139"/>
                  <a:pt x="32274" y="4305"/>
                </a:cubicBezTo>
                <a:cubicBezTo>
                  <a:pt x="32307" y="4205"/>
                  <a:pt x="32341" y="4105"/>
                  <a:pt x="32374" y="4005"/>
                </a:cubicBezTo>
                <a:cubicBezTo>
                  <a:pt x="32741" y="4372"/>
                  <a:pt x="33141" y="4739"/>
                  <a:pt x="33475" y="5072"/>
                </a:cubicBezTo>
                <a:cubicBezTo>
                  <a:pt x="34242" y="5840"/>
                  <a:pt x="34776" y="6707"/>
                  <a:pt x="35877" y="6874"/>
                </a:cubicBezTo>
                <a:cubicBezTo>
                  <a:pt x="35915" y="6878"/>
                  <a:pt x="35953" y="6880"/>
                  <a:pt x="35990" y="6880"/>
                </a:cubicBezTo>
                <a:cubicBezTo>
                  <a:pt x="36535" y="6880"/>
                  <a:pt x="36942" y="6437"/>
                  <a:pt x="36911" y="5906"/>
                </a:cubicBezTo>
                <a:cubicBezTo>
                  <a:pt x="36811" y="4439"/>
                  <a:pt x="36043" y="3705"/>
                  <a:pt x="35009" y="2737"/>
                </a:cubicBezTo>
                <a:cubicBezTo>
                  <a:pt x="34142" y="1904"/>
                  <a:pt x="33175" y="402"/>
                  <a:pt x="32007" y="69"/>
                </a:cubicBezTo>
                <a:cubicBezTo>
                  <a:pt x="31845" y="22"/>
                  <a:pt x="31687" y="1"/>
                  <a:pt x="3153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657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10C8F4-67B5-4A78-9F77-0F666679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Low-priced shows clearer linear relationship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8EF267-2916-4291-89C5-3C07FA556B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Re-examining scatter plots led us to shift from mid-priced homes to low-priced homes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B34EBC-B982-4C4D-B136-327D79E160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 t="33458" r="16837" b="19638"/>
          <a:stretch/>
        </p:blipFill>
        <p:spPr>
          <a:xfrm>
            <a:off x="1924165" y="859703"/>
            <a:ext cx="7996323" cy="36505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6" name="Google Shape;1716;p34">
            <a:extLst>
              <a:ext uri="{FF2B5EF4-FFF2-40B4-BE49-F238E27FC236}">
                <a16:creationId xmlns:a16="http://schemas.microsoft.com/office/drawing/2014/main" id="{B9074A3A-26A8-4395-BD10-C9BD7E126B22}"/>
              </a:ext>
            </a:extLst>
          </p:cNvPr>
          <p:cNvSpPr txBox="1"/>
          <p:nvPr/>
        </p:nvSpPr>
        <p:spPr>
          <a:xfrm>
            <a:off x="5456286" y="296403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Mid-priced</a:t>
            </a:r>
            <a:b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($315K to $605K)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716;p34">
            <a:extLst>
              <a:ext uri="{FF2B5EF4-FFF2-40B4-BE49-F238E27FC236}">
                <a16:creationId xmlns:a16="http://schemas.microsoft.com/office/drawing/2014/main" id="{C9251701-C085-44BA-92CE-BDA2E348243A}"/>
              </a:ext>
            </a:extLst>
          </p:cNvPr>
          <p:cNvSpPr txBox="1"/>
          <p:nvPr/>
        </p:nvSpPr>
        <p:spPr>
          <a:xfrm>
            <a:off x="3157316" y="296403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Low</a:t>
            </a: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-priced</a:t>
            </a:r>
            <a:b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(up to $314K)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1716;p34">
            <a:extLst>
              <a:ext uri="{FF2B5EF4-FFF2-40B4-BE49-F238E27FC236}">
                <a16:creationId xmlns:a16="http://schemas.microsoft.com/office/drawing/2014/main" id="{6995260C-8B8E-42F5-AA59-2E8145D6439C}"/>
              </a:ext>
            </a:extLst>
          </p:cNvPr>
          <p:cNvSpPr txBox="1"/>
          <p:nvPr/>
        </p:nvSpPr>
        <p:spPr>
          <a:xfrm>
            <a:off x="7688387" y="268982"/>
            <a:ext cx="1789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High</a:t>
            </a:r>
            <a: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-priced</a:t>
            </a:r>
            <a:br>
              <a:rPr lang="en" sz="18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($606K and up)</a:t>
            </a:r>
            <a:endParaRPr sz="18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2121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Map&#10;&#10;Description automatically generated">
            <a:extLst>
              <a:ext uri="{FF2B5EF4-FFF2-40B4-BE49-F238E27FC236}">
                <a16:creationId xmlns:a16="http://schemas.microsoft.com/office/drawing/2014/main" id="{9A153E24-1434-4A19-B088-1BBC16808C6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4" t="11737" r="3066" b="14446"/>
          <a:stretch/>
        </p:blipFill>
        <p:spPr>
          <a:xfrm>
            <a:off x="1138798" y="0"/>
            <a:ext cx="10804507" cy="446358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95550F-7623-4EEF-AEC0-D5E73017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Location, location, location…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4F53D-D064-4842-A44D-E05247B00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Plotting home sales on a map revealed an important pattern in our data</a:t>
            </a:r>
            <a:br>
              <a:rPr lang="en-US" dirty="0"/>
            </a:br>
            <a:r>
              <a:rPr lang="en-US" i="1" dirty="0"/>
              <a:t>(latitude more pronounced differences than longitude)</a:t>
            </a:r>
          </a:p>
        </p:txBody>
      </p:sp>
    </p:spTree>
    <p:extLst>
      <p:ext uri="{BB962C8B-B14F-4D97-AF65-F5344CB8AC3E}">
        <p14:creationId xmlns:p14="http://schemas.microsoft.com/office/powerpoint/2010/main" val="1306726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Map&#10;&#10;Description automatically generated">
            <a:extLst>
              <a:ext uri="{FF2B5EF4-FFF2-40B4-BE49-F238E27FC236}">
                <a16:creationId xmlns:a16="http://schemas.microsoft.com/office/drawing/2014/main" id="{6E8A7111-711B-4EE6-A97E-6F8E6D849FA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6" b="11946"/>
          <a:stretch>
            <a:fillRect/>
          </a:stretch>
        </p:blipFill>
        <p:spPr>
          <a:xfrm>
            <a:off x="100976" y="84345"/>
            <a:ext cx="11804923" cy="4433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B95550F-7623-4EEF-AEC0-D5E730176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Created 6 bands for latitude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14F53D-D064-4842-A44D-E05247B00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From the bands, created separate “dummy” features (lat_1 to lat_6)*. 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25ED9-5534-44C0-B475-3DB938F4A547}"/>
              </a:ext>
            </a:extLst>
          </p:cNvPr>
          <p:cNvSpPr txBox="1"/>
          <p:nvPr/>
        </p:nvSpPr>
        <p:spPr>
          <a:xfrm>
            <a:off x="2251406" y="1833216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8474C-1C9F-466E-B916-2D09BB2DB53E}"/>
              </a:ext>
            </a:extLst>
          </p:cNvPr>
          <p:cNvSpPr txBox="1"/>
          <p:nvPr/>
        </p:nvSpPr>
        <p:spPr>
          <a:xfrm>
            <a:off x="2251406" y="3036872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FDEFA7-8ECB-40BC-B540-A5A9695D00F7}"/>
              </a:ext>
            </a:extLst>
          </p:cNvPr>
          <p:cNvSpPr txBox="1"/>
          <p:nvPr/>
        </p:nvSpPr>
        <p:spPr>
          <a:xfrm>
            <a:off x="2251406" y="2449265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2B6346-EE49-42A4-86C6-0E07F122062B}"/>
              </a:ext>
            </a:extLst>
          </p:cNvPr>
          <p:cNvSpPr txBox="1"/>
          <p:nvPr/>
        </p:nvSpPr>
        <p:spPr>
          <a:xfrm>
            <a:off x="2251405" y="3635699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77F51-975E-4E68-A177-DA3783EC4B35}"/>
              </a:ext>
            </a:extLst>
          </p:cNvPr>
          <p:cNvSpPr txBox="1"/>
          <p:nvPr/>
        </p:nvSpPr>
        <p:spPr>
          <a:xfrm>
            <a:off x="2251406" y="1249146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41092-5248-4E60-B90B-848BFD43D4AC}"/>
              </a:ext>
            </a:extLst>
          </p:cNvPr>
          <p:cNvSpPr txBox="1"/>
          <p:nvPr/>
        </p:nvSpPr>
        <p:spPr>
          <a:xfrm>
            <a:off x="2251406" y="650319"/>
            <a:ext cx="127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lat_6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02F0DB-3E43-4E82-BD1B-E95FA4672AEA}"/>
              </a:ext>
            </a:extLst>
          </p:cNvPr>
          <p:cNvSpPr txBox="1"/>
          <p:nvPr/>
        </p:nvSpPr>
        <p:spPr>
          <a:xfrm>
            <a:off x="220930" y="6442233"/>
            <a:ext cx="6095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* Note that lat_1 was “dropped” from the predictor set.</a:t>
            </a:r>
          </a:p>
        </p:txBody>
      </p:sp>
    </p:spTree>
    <p:extLst>
      <p:ext uri="{BB962C8B-B14F-4D97-AF65-F5344CB8AC3E}">
        <p14:creationId xmlns:p14="http://schemas.microsoft.com/office/powerpoint/2010/main" val="794070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6FFD-DC40-41E4-BDD7-5FADECD2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Adjustments</a:t>
            </a:r>
          </a:p>
        </p:txBody>
      </p:sp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51398909-68A5-477F-9A98-0B6C4B6F4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364" y="2609191"/>
            <a:ext cx="3750288" cy="393222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53684-80DA-49B3-A36C-D21AC322CF4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Removed outliers</a:t>
            </a:r>
          </a:p>
          <a:p>
            <a:r>
              <a:rPr lang="en-US" dirty="0"/>
              <a:t>Created banding and "dummy” variables (latitude; year built)</a:t>
            </a:r>
          </a:p>
          <a:p>
            <a:r>
              <a:rPr lang="en-US" dirty="0"/>
              <a:t>Created new variables (bed and bath combined)</a:t>
            </a:r>
          </a:p>
          <a:p>
            <a:r>
              <a:rPr lang="en-US" dirty="0"/>
              <a:t>Didn’t include highly related features</a:t>
            </a:r>
          </a:p>
          <a:p>
            <a:r>
              <a:rPr lang="en-US" dirty="0"/>
              <a:t>Removed insignificant features</a:t>
            </a:r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4F4D7157-325C-4A0E-B1A0-05469CBB2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77" y="4208251"/>
            <a:ext cx="3403760" cy="2465248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47D03B-366F-4ACE-B5DC-BD6175130C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1" t="35337" r="17007" b="17628"/>
          <a:stretch/>
        </p:blipFill>
        <p:spPr>
          <a:xfrm>
            <a:off x="7896112" y="358406"/>
            <a:ext cx="4082547" cy="1980983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6C667828-401B-415D-A826-475EF9242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78" y="521690"/>
            <a:ext cx="2295921" cy="16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46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AD44-9C0A-41F3-9FAD-D056BCE7A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110" y="315698"/>
            <a:ext cx="10058400" cy="1450757"/>
          </a:xfrm>
        </p:spPr>
        <p:txBody>
          <a:bodyPr/>
          <a:lstStyle/>
          <a:p>
            <a:r>
              <a:rPr lang="en-US" dirty="0"/>
              <a:t>Our Final Model</a:t>
            </a:r>
          </a:p>
        </p:txBody>
      </p:sp>
      <p:sp>
        <p:nvSpPr>
          <p:cNvPr id="5" name="Google Shape;2259;p42">
            <a:extLst>
              <a:ext uri="{FF2B5EF4-FFF2-40B4-BE49-F238E27FC236}">
                <a16:creationId xmlns:a16="http://schemas.microsoft.com/office/drawing/2014/main" id="{A6904010-97E0-4ED5-A537-4BEBA9DFE100}"/>
              </a:ext>
            </a:extLst>
          </p:cNvPr>
          <p:cNvSpPr/>
          <p:nvPr/>
        </p:nvSpPr>
        <p:spPr>
          <a:xfrm>
            <a:off x="2115814" y="4828879"/>
            <a:ext cx="174216" cy="279482"/>
          </a:xfrm>
          <a:custGeom>
            <a:avLst/>
            <a:gdLst/>
            <a:ahLst/>
            <a:cxnLst/>
            <a:rect l="l" t="t" r="r" b="b"/>
            <a:pathLst>
              <a:path w="15845" h="25419" extrusionOk="0">
                <a:moveTo>
                  <a:pt x="7205" y="0"/>
                </a:moveTo>
                <a:cubicBezTo>
                  <a:pt x="6238" y="0"/>
                  <a:pt x="5137" y="167"/>
                  <a:pt x="3970" y="434"/>
                </a:cubicBezTo>
                <a:cubicBezTo>
                  <a:pt x="2802" y="701"/>
                  <a:pt x="1535" y="1134"/>
                  <a:pt x="167" y="1668"/>
                </a:cubicBezTo>
                <a:lnTo>
                  <a:pt x="167" y="5070"/>
                </a:lnTo>
                <a:cubicBezTo>
                  <a:pt x="1501" y="4337"/>
                  <a:pt x="2735" y="3770"/>
                  <a:pt x="3936" y="3403"/>
                </a:cubicBezTo>
                <a:cubicBezTo>
                  <a:pt x="5104" y="3036"/>
                  <a:pt x="6238" y="2869"/>
                  <a:pt x="7272" y="2869"/>
                </a:cubicBezTo>
                <a:cubicBezTo>
                  <a:pt x="8773" y="2869"/>
                  <a:pt x="9974" y="3269"/>
                  <a:pt x="10908" y="4103"/>
                </a:cubicBezTo>
                <a:cubicBezTo>
                  <a:pt x="11842" y="4937"/>
                  <a:pt x="12309" y="6038"/>
                  <a:pt x="12309" y="7339"/>
                </a:cubicBezTo>
                <a:cubicBezTo>
                  <a:pt x="12309" y="8173"/>
                  <a:pt x="12109" y="9007"/>
                  <a:pt x="11675" y="9841"/>
                </a:cubicBezTo>
                <a:cubicBezTo>
                  <a:pt x="11242" y="10674"/>
                  <a:pt x="10474" y="11709"/>
                  <a:pt x="9407" y="12909"/>
                </a:cubicBezTo>
                <a:cubicBezTo>
                  <a:pt x="8840" y="13577"/>
                  <a:pt x="7439" y="15011"/>
                  <a:pt x="5237" y="17246"/>
                </a:cubicBezTo>
                <a:cubicBezTo>
                  <a:pt x="3002" y="19481"/>
                  <a:pt x="1268" y="21249"/>
                  <a:pt x="0" y="22583"/>
                </a:cubicBezTo>
                <a:lnTo>
                  <a:pt x="0" y="25418"/>
                </a:lnTo>
                <a:lnTo>
                  <a:pt x="15845" y="25418"/>
                </a:lnTo>
                <a:lnTo>
                  <a:pt x="15845" y="22583"/>
                </a:lnTo>
                <a:lnTo>
                  <a:pt x="4070" y="22583"/>
                </a:lnTo>
                <a:cubicBezTo>
                  <a:pt x="6772" y="19814"/>
                  <a:pt x="8873" y="17646"/>
                  <a:pt x="10374" y="16112"/>
                </a:cubicBezTo>
                <a:cubicBezTo>
                  <a:pt x="11875" y="14577"/>
                  <a:pt x="12743" y="13643"/>
                  <a:pt x="13043" y="13310"/>
                </a:cubicBezTo>
                <a:cubicBezTo>
                  <a:pt x="14044" y="12042"/>
                  <a:pt x="14744" y="10975"/>
                  <a:pt x="15111" y="10074"/>
                </a:cubicBezTo>
                <a:cubicBezTo>
                  <a:pt x="15511" y="9140"/>
                  <a:pt x="15711" y="8173"/>
                  <a:pt x="15711" y="7139"/>
                </a:cubicBezTo>
                <a:cubicBezTo>
                  <a:pt x="15711" y="4970"/>
                  <a:pt x="14944" y="3236"/>
                  <a:pt x="13410" y="1968"/>
                </a:cubicBezTo>
                <a:cubicBezTo>
                  <a:pt x="11875" y="667"/>
                  <a:pt x="9807" y="0"/>
                  <a:pt x="720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260;p42">
            <a:extLst>
              <a:ext uri="{FF2B5EF4-FFF2-40B4-BE49-F238E27FC236}">
                <a16:creationId xmlns:a16="http://schemas.microsoft.com/office/drawing/2014/main" id="{6E50960C-4CC3-4E63-9A56-ACA773A43E9F}"/>
              </a:ext>
            </a:extLst>
          </p:cNvPr>
          <p:cNvSpPr txBox="1"/>
          <p:nvPr/>
        </p:nvSpPr>
        <p:spPr>
          <a:xfrm>
            <a:off x="284737" y="3184013"/>
            <a:ext cx="1899000" cy="35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Sqft Living Area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261;p42">
            <a:extLst>
              <a:ext uri="{FF2B5EF4-FFF2-40B4-BE49-F238E27FC236}">
                <a16:creationId xmlns:a16="http://schemas.microsoft.com/office/drawing/2014/main" id="{1CB4E4E9-F119-4FD8-B090-AD9A3C0482BC}"/>
              </a:ext>
            </a:extLst>
          </p:cNvPr>
          <p:cNvSpPr txBox="1"/>
          <p:nvPr/>
        </p:nvSpPr>
        <p:spPr>
          <a:xfrm>
            <a:off x="284737" y="3536218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rom 370 to 3,090 sqft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2262;p42">
            <a:extLst>
              <a:ext uri="{FF2B5EF4-FFF2-40B4-BE49-F238E27FC236}">
                <a16:creationId xmlns:a16="http://schemas.microsoft.com/office/drawing/2014/main" id="{C588E53F-178D-4DDF-9B35-22A2D5788F3A}"/>
              </a:ext>
            </a:extLst>
          </p:cNvPr>
          <p:cNvSpPr txBox="1"/>
          <p:nvPr/>
        </p:nvSpPr>
        <p:spPr>
          <a:xfrm>
            <a:off x="284712" y="4460786"/>
            <a:ext cx="1899000" cy="35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Grade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2263;p42">
            <a:extLst>
              <a:ext uri="{FF2B5EF4-FFF2-40B4-BE49-F238E27FC236}">
                <a16:creationId xmlns:a16="http://schemas.microsoft.com/office/drawing/2014/main" id="{337F748D-71DA-47F9-96C8-232CA2718997}"/>
              </a:ext>
            </a:extLst>
          </p:cNvPr>
          <p:cNvSpPr txBox="1"/>
          <p:nvPr/>
        </p:nvSpPr>
        <p:spPr>
          <a:xfrm>
            <a:off x="282637" y="4819144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Construction quality: includes grades 5 to 9 (of 13).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" name="Google Shape;2264;p42">
            <a:extLst>
              <a:ext uri="{FF2B5EF4-FFF2-40B4-BE49-F238E27FC236}">
                <a16:creationId xmlns:a16="http://schemas.microsoft.com/office/drawing/2014/main" id="{06F096FA-B451-4B90-BC33-52C895106190}"/>
              </a:ext>
            </a:extLst>
          </p:cNvPr>
          <p:cNvSpPr txBox="1"/>
          <p:nvPr/>
        </p:nvSpPr>
        <p:spPr>
          <a:xfrm>
            <a:off x="6228912" y="4916585"/>
            <a:ext cx="1899000" cy="3522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Other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" name="Google Shape;2265;p42">
            <a:extLst>
              <a:ext uri="{FF2B5EF4-FFF2-40B4-BE49-F238E27FC236}">
                <a16:creationId xmlns:a16="http://schemas.microsoft.com/office/drawing/2014/main" id="{D54E8BC7-032A-4B9E-B292-867855349071}"/>
              </a:ext>
            </a:extLst>
          </p:cNvPr>
          <p:cNvSpPr txBox="1"/>
          <p:nvPr/>
        </p:nvSpPr>
        <p:spPr>
          <a:xfrm>
            <a:off x="6228912" y="3834511"/>
            <a:ext cx="1899000" cy="352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Year built  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266;p42">
            <a:extLst>
              <a:ext uri="{FF2B5EF4-FFF2-40B4-BE49-F238E27FC236}">
                <a16:creationId xmlns:a16="http://schemas.microsoft.com/office/drawing/2014/main" id="{E6E90282-8941-4EB7-9972-19FADA63D392}"/>
              </a:ext>
            </a:extLst>
          </p:cNvPr>
          <p:cNvSpPr txBox="1"/>
          <p:nvPr/>
        </p:nvSpPr>
        <p:spPr>
          <a:xfrm>
            <a:off x="6305770" y="5274935"/>
            <a:ext cx="1820067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Condition (5 levels) and View (4 levels of quality)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267;p42">
            <a:extLst>
              <a:ext uri="{FF2B5EF4-FFF2-40B4-BE49-F238E27FC236}">
                <a16:creationId xmlns:a16="http://schemas.microsoft.com/office/drawing/2014/main" id="{37FE5253-0DAE-47DB-B597-DCF7401F5DE7}"/>
              </a:ext>
            </a:extLst>
          </p:cNvPr>
          <p:cNvSpPr txBox="1"/>
          <p:nvPr/>
        </p:nvSpPr>
        <p:spPr>
          <a:xfrm>
            <a:off x="6338712" y="4192860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of 6 bands (1940 to 2000)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" name="Google Shape;2268;p42">
            <a:extLst>
              <a:ext uri="{FF2B5EF4-FFF2-40B4-BE49-F238E27FC236}">
                <a16:creationId xmlns:a16="http://schemas.microsoft.com/office/drawing/2014/main" id="{497BBFB5-0BB8-44A2-8B51-4B5FD3A8167E}"/>
              </a:ext>
            </a:extLst>
          </p:cNvPr>
          <p:cNvSpPr txBox="1"/>
          <p:nvPr/>
        </p:nvSpPr>
        <p:spPr>
          <a:xfrm>
            <a:off x="6228912" y="2758610"/>
            <a:ext cx="1899000" cy="352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Latitude </a:t>
            </a:r>
            <a:endParaRPr sz="16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2269;p42">
            <a:extLst>
              <a:ext uri="{FF2B5EF4-FFF2-40B4-BE49-F238E27FC236}">
                <a16:creationId xmlns:a16="http://schemas.microsoft.com/office/drawing/2014/main" id="{669C74B6-105D-43D0-A397-A73272A25ED4}"/>
              </a:ext>
            </a:extLst>
          </p:cNvPr>
          <p:cNvSpPr txBox="1"/>
          <p:nvPr/>
        </p:nvSpPr>
        <p:spPr>
          <a:xfrm>
            <a:off x="6338712" y="3110799"/>
            <a:ext cx="1789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of the 6 latitude bands (3, 4, 5, 6)</a:t>
            </a:r>
            <a:endParaRPr sz="11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" name="Google Shape;2270;p42">
            <a:extLst>
              <a:ext uri="{FF2B5EF4-FFF2-40B4-BE49-F238E27FC236}">
                <a16:creationId xmlns:a16="http://schemas.microsoft.com/office/drawing/2014/main" id="{79AF9844-5025-4C2C-A835-B14B7608A487}"/>
              </a:ext>
            </a:extLst>
          </p:cNvPr>
          <p:cNvSpPr/>
          <p:nvPr/>
        </p:nvSpPr>
        <p:spPr>
          <a:xfrm flipH="1">
            <a:off x="4743487" y="2840604"/>
            <a:ext cx="1132013" cy="584172"/>
          </a:xfrm>
          <a:custGeom>
            <a:avLst/>
            <a:gdLst/>
            <a:ahLst/>
            <a:cxnLst/>
            <a:rect l="l" t="t" r="r" b="b"/>
            <a:pathLst>
              <a:path w="36394" h="18781" extrusionOk="0">
                <a:moveTo>
                  <a:pt x="22584" y="0"/>
                </a:moveTo>
                <a:cubicBezTo>
                  <a:pt x="20082" y="0"/>
                  <a:pt x="18047" y="1902"/>
                  <a:pt x="17847" y="4303"/>
                </a:cubicBezTo>
                <a:cubicBezTo>
                  <a:pt x="17447" y="4103"/>
                  <a:pt x="17013" y="3970"/>
                  <a:pt x="16546" y="3970"/>
                </a:cubicBezTo>
                <a:cubicBezTo>
                  <a:pt x="15779" y="3970"/>
                  <a:pt x="15078" y="4270"/>
                  <a:pt x="14578" y="4804"/>
                </a:cubicBezTo>
                <a:cubicBezTo>
                  <a:pt x="13777" y="3736"/>
                  <a:pt x="12543" y="3036"/>
                  <a:pt x="11109" y="3036"/>
                </a:cubicBezTo>
                <a:cubicBezTo>
                  <a:pt x="8740" y="3036"/>
                  <a:pt x="6806" y="4970"/>
                  <a:pt x="6806" y="7372"/>
                </a:cubicBezTo>
                <a:cubicBezTo>
                  <a:pt x="5004" y="7539"/>
                  <a:pt x="3537" y="8907"/>
                  <a:pt x="3270" y="10675"/>
                </a:cubicBezTo>
                <a:cubicBezTo>
                  <a:pt x="3036" y="10608"/>
                  <a:pt x="2836" y="10574"/>
                  <a:pt x="2603" y="10574"/>
                </a:cubicBezTo>
                <a:cubicBezTo>
                  <a:pt x="1168" y="10574"/>
                  <a:pt x="1" y="11742"/>
                  <a:pt x="1" y="13176"/>
                </a:cubicBezTo>
                <a:cubicBezTo>
                  <a:pt x="1" y="14611"/>
                  <a:pt x="1168" y="15778"/>
                  <a:pt x="2603" y="15778"/>
                </a:cubicBezTo>
                <a:cubicBezTo>
                  <a:pt x="3203" y="15778"/>
                  <a:pt x="3770" y="15545"/>
                  <a:pt x="4237" y="15178"/>
                </a:cubicBezTo>
                <a:cubicBezTo>
                  <a:pt x="4504" y="15445"/>
                  <a:pt x="4838" y="15611"/>
                  <a:pt x="5238" y="15645"/>
                </a:cubicBezTo>
                <a:cubicBezTo>
                  <a:pt x="5405" y="16612"/>
                  <a:pt x="6272" y="17346"/>
                  <a:pt x="7273" y="17346"/>
                </a:cubicBezTo>
                <a:cubicBezTo>
                  <a:pt x="7906" y="17346"/>
                  <a:pt x="8507" y="17046"/>
                  <a:pt x="8874" y="16612"/>
                </a:cubicBezTo>
                <a:cubicBezTo>
                  <a:pt x="9574" y="17646"/>
                  <a:pt x="10742" y="18313"/>
                  <a:pt x="12076" y="18313"/>
                </a:cubicBezTo>
                <a:cubicBezTo>
                  <a:pt x="13410" y="18313"/>
                  <a:pt x="14611" y="17646"/>
                  <a:pt x="15312" y="16612"/>
                </a:cubicBezTo>
                <a:cubicBezTo>
                  <a:pt x="16112" y="17913"/>
                  <a:pt x="17513" y="18780"/>
                  <a:pt x="19148" y="18780"/>
                </a:cubicBezTo>
                <a:cubicBezTo>
                  <a:pt x="20916" y="18780"/>
                  <a:pt x="22450" y="17746"/>
                  <a:pt x="23184" y="16279"/>
                </a:cubicBezTo>
                <a:cubicBezTo>
                  <a:pt x="23851" y="17279"/>
                  <a:pt x="24952" y="17913"/>
                  <a:pt x="26220" y="17913"/>
                </a:cubicBezTo>
                <a:cubicBezTo>
                  <a:pt x="27654" y="17913"/>
                  <a:pt x="28888" y="17112"/>
                  <a:pt x="29489" y="15912"/>
                </a:cubicBezTo>
                <a:cubicBezTo>
                  <a:pt x="29722" y="16012"/>
                  <a:pt x="29989" y="16078"/>
                  <a:pt x="30256" y="16078"/>
                </a:cubicBezTo>
                <a:cubicBezTo>
                  <a:pt x="30723" y="16078"/>
                  <a:pt x="31156" y="15912"/>
                  <a:pt x="31523" y="15678"/>
                </a:cubicBezTo>
                <a:cubicBezTo>
                  <a:pt x="31990" y="15912"/>
                  <a:pt x="32524" y="16078"/>
                  <a:pt x="33091" y="16078"/>
                </a:cubicBezTo>
                <a:cubicBezTo>
                  <a:pt x="34926" y="16078"/>
                  <a:pt x="36394" y="14577"/>
                  <a:pt x="36394" y="12776"/>
                </a:cubicBezTo>
                <a:cubicBezTo>
                  <a:pt x="36394" y="10941"/>
                  <a:pt x="34892" y="9474"/>
                  <a:pt x="33091" y="9474"/>
                </a:cubicBezTo>
                <a:cubicBezTo>
                  <a:pt x="32424" y="9474"/>
                  <a:pt x="31857" y="9674"/>
                  <a:pt x="31323" y="9974"/>
                </a:cubicBezTo>
                <a:cubicBezTo>
                  <a:pt x="31056" y="8139"/>
                  <a:pt x="29455" y="6738"/>
                  <a:pt x="27521" y="6738"/>
                </a:cubicBezTo>
                <a:cubicBezTo>
                  <a:pt x="27287" y="6738"/>
                  <a:pt x="27054" y="6738"/>
                  <a:pt x="26853" y="6805"/>
                </a:cubicBezTo>
                <a:cubicBezTo>
                  <a:pt x="27154" y="6171"/>
                  <a:pt x="27320" y="5471"/>
                  <a:pt x="27320" y="4737"/>
                </a:cubicBezTo>
                <a:cubicBezTo>
                  <a:pt x="27320" y="2102"/>
                  <a:pt x="25186" y="0"/>
                  <a:pt x="22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271;p42">
            <a:extLst>
              <a:ext uri="{FF2B5EF4-FFF2-40B4-BE49-F238E27FC236}">
                <a16:creationId xmlns:a16="http://schemas.microsoft.com/office/drawing/2014/main" id="{330125AC-F900-4418-8545-E13A88C5A92D}"/>
              </a:ext>
            </a:extLst>
          </p:cNvPr>
          <p:cNvSpPr/>
          <p:nvPr/>
        </p:nvSpPr>
        <p:spPr>
          <a:xfrm>
            <a:off x="4409558" y="4495274"/>
            <a:ext cx="14" cy="1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272;p42">
            <a:extLst>
              <a:ext uri="{FF2B5EF4-FFF2-40B4-BE49-F238E27FC236}">
                <a16:creationId xmlns:a16="http://schemas.microsoft.com/office/drawing/2014/main" id="{E08D7E8C-1AEE-494B-AB84-0D3FEC745ED8}"/>
              </a:ext>
            </a:extLst>
          </p:cNvPr>
          <p:cNvSpPr/>
          <p:nvPr/>
        </p:nvSpPr>
        <p:spPr>
          <a:xfrm flipH="1">
            <a:off x="3402367" y="2741883"/>
            <a:ext cx="803945" cy="414873"/>
          </a:xfrm>
          <a:custGeom>
            <a:avLst/>
            <a:gdLst/>
            <a:ahLst/>
            <a:cxnLst/>
            <a:rect l="l" t="t" r="r" b="b"/>
            <a:pathLst>
              <a:path w="36394" h="18781" extrusionOk="0">
                <a:moveTo>
                  <a:pt x="22584" y="0"/>
                </a:moveTo>
                <a:cubicBezTo>
                  <a:pt x="20082" y="0"/>
                  <a:pt x="18047" y="1902"/>
                  <a:pt x="17847" y="4303"/>
                </a:cubicBezTo>
                <a:cubicBezTo>
                  <a:pt x="17447" y="4103"/>
                  <a:pt x="17013" y="3970"/>
                  <a:pt x="16546" y="3970"/>
                </a:cubicBezTo>
                <a:cubicBezTo>
                  <a:pt x="15779" y="3970"/>
                  <a:pt x="15078" y="4270"/>
                  <a:pt x="14578" y="4804"/>
                </a:cubicBezTo>
                <a:cubicBezTo>
                  <a:pt x="13777" y="3736"/>
                  <a:pt x="12543" y="3036"/>
                  <a:pt x="11109" y="3036"/>
                </a:cubicBezTo>
                <a:cubicBezTo>
                  <a:pt x="8740" y="3036"/>
                  <a:pt x="6806" y="4970"/>
                  <a:pt x="6806" y="7372"/>
                </a:cubicBezTo>
                <a:cubicBezTo>
                  <a:pt x="5004" y="7539"/>
                  <a:pt x="3537" y="8907"/>
                  <a:pt x="3270" y="10675"/>
                </a:cubicBezTo>
                <a:cubicBezTo>
                  <a:pt x="3036" y="10608"/>
                  <a:pt x="2836" y="10574"/>
                  <a:pt x="2603" y="10574"/>
                </a:cubicBezTo>
                <a:cubicBezTo>
                  <a:pt x="1168" y="10574"/>
                  <a:pt x="1" y="11742"/>
                  <a:pt x="1" y="13176"/>
                </a:cubicBezTo>
                <a:cubicBezTo>
                  <a:pt x="1" y="14611"/>
                  <a:pt x="1168" y="15778"/>
                  <a:pt x="2603" y="15778"/>
                </a:cubicBezTo>
                <a:cubicBezTo>
                  <a:pt x="3203" y="15778"/>
                  <a:pt x="3770" y="15545"/>
                  <a:pt x="4237" y="15178"/>
                </a:cubicBezTo>
                <a:cubicBezTo>
                  <a:pt x="4504" y="15445"/>
                  <a:pt x="4838" y="15611"/>
                  <a:pt x="5238" y="15645"/>
                </a:cubicBezTo>
                <a:cubicBezTo>
                  <a:pt x="5405" y="16612"/>
                  <a:pt x="6272" y="17346"/>
                  <a:pt x="7273" y="17346"/>
                </a:cubicBezTo>
                <a:cubicBezTo>
                  <a:pt x="7906" y="17346"/>
                  <a:pt x="8507" y="17046"/>
                  <a:pt x="8874" y="16612"/>
                </a:cubicBezTo>
                <a:cubicBezTo>
                  <a:pt x="9574" y="17646"/>
                  <a:pt x="10742" y="18313"/>
                  <a:pt x="12076" y="18313"/>
                </a:cubicBezTo>
                <a:cubicBezTo>
                  <a:pt x="13410" y="18313"/>
                  <a:pt x="14611" y="17646"/>
                  <a:pt x="15312" y="16612"/>
                </a:cubicBezTo>
                <a:cubicBezTo>
                  <a:pt x="16112" y="17913"/>
                  <a:pt x="17513" y="18780"/>
                  <a:pt x="19148" y="18780"/>
                </a:cubicBezTo>
                <a:cubicBezTo>
                  <a:pt x="20916" y="18780"/>
                  <a:pt x="22450" y="17746"/>
                  <a:pt x="23184" y="16279"/>
                </a:cubicBezTo>
                <a:cubicBezTo>
                  <a:pt x="23851" y="17279"/>
                  <a:pt x="24952" y="17913"/>
                  <a:pt x="26220" y="17913"/>
                </a:cubicBezTo>
                <a:cubicBezTo>
                  <a:pt x="27654" y="17913"/>
                  <a:pt x="28888" y="17112"/>
                  <a:pt x="29489" y="15912"/>
                </a:cubicBezTo>
                <a:cubicBezTo>
                  <a:pt x="29722" y="16012"/>
                  <a:pt x="29989" y="16078"/>
                  <a:pt x="30256" y="16078"/>
                </a:cubicBezTo>
                <a:cubicBezTo>
                  <a:pt x="30723" y="16078"/>
                  <a:pt x="31156" y="15912"/>
                  <a:pt x="31523" y="15678"/>
                </a:cubicBezTo>
                <a:cubicBezTo>
                  <a:pt x="31990" y="15912"/>
                  <a:pt x="32524" y="16078"/>
                  <a:pt x="33091" y="16078"/>
                </a:cubicBezTo>
                <a:cubicBezTo>
                  <a:pt x="34926" y="16078"/>
                  <a:pt x="36394" y="14577"/>
                  <a:pt x="36394" y="12776"/>
                </a:cubicBezTo>
                <a:cubicBezTo>
                  <a:pt x="36394" y="10941"/>
                  <a:pt x="34892" y="9474"/>
                  <a:pt x="33091" y="9474"/>
                </a:cubicBezTo>
                <a:cubicBezTo>
                  <a:pt x="32424" y="9474"/>
                  <a:pt x="31857" y="9674"/>
                  <a:pt x="31323" y="9974"/>
                </a:cubicBezTo>
                <a:cubicBezTo>
                  <a:pt x="31056" y="8139"/>
                  <a:pt x="29455" y="6738"/>
                  <a:pt x="27521" y="6738"/>
                </a:cubicBezTo>
                <a:cubicBezTo>
                  <a:pt x="27287" y="6738"/>
                  <a:pt x="27054" y="6738"/>
                  <a:pt x="26853" y="6805"/>
                </a:cubicBezTo>
                <a:cubicBezTo>
                  <a:pt x="27154" y="6171"/>
                  <a:pt x="27320" y="5471"/>
                  <a:pt x="27320" y="4737"/>
                </a:cubicBezTo>
                <a:cubicBezTo>
                  <a:pt x="27320" y="2102"/>
                  <a:pt x="25186" y="0"/>
                  <a:pt x="2258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273;p42">
            <a:extLst>
              <a:ext uri="{FF2B5EF4-FFF2-40B4-BE49-F238E27FC236}">
                <a16:creationId xmlns:a16="http://schemas.microsoft.com/office/drawing/2014/main" id="{760EF701-F16E-4750-B6A1-0D4C679B5951}"/>
              </a:ext>
            </a:extLst>
          </p:cNvPr>
          <p:cNvSpPr/>
          <p:nvPr/>
        </p:nvSpPr>
        <p:spPr>
          <a:xfrm>
            <a:off x="4122708" y="5102092"/>
            <a:ext cx="1945338" cy="212970"/>
          </a:xfrm>
          <a:custGeom>
            <a:avLst/>
            <a:gdLst/>
            <a:ahLst/>
            <a:cxnLst/>
            <a:rect l="l" t="t" r="r" b="b"/>
            <a:pathLst>
              <a:path w="88064" h="9641" extrusionOk="0">
                <a:moveTo>
                  <a:pt x="18180" y="1"/>
                </a:moveTo>
                <a:cubicBezTo>
                  <a:pt x="15679" y="1"/>
                  <a:pt x="13510" y="1669"/>
                  <a:pt x="12777" y="3937"/>
                </a:cubicBezTo>
                <a:cubicBezTo>
                  <a:pt x="12143" y="3570"/>
                  <a:pt x="11409" y="3336"/>
                  <a:pt x="10608" y="3336"/>
                </a:cubicBezTo>
                <a:cubicBezTo>
                  <a:pt x="8407" y="3336"/>
                  <a:pt x="6572" y="5004"/>
                  <a:pt x="6339" y="7172"/>
                </a:cubicBezTo>
                <a:cubicBezTo>
                  <a:pt x="5772" y="6939"/>
                  <a:pt x="5138" y="6806"/>
                  <a:pt x="4504" y="6806"/>
                </a:cubicBezTo>
                <a:cubicBezTo>
                  <a:pt x="2503" y="6806"/>
                  <a:pt x="801" y="7940"/>
                  <a:pt x="1" y="9641"/>
                </a:cubicBezTo>
                <a:lnTo>
                  <a:pt x="88064" y="9641"/>
                </a:lnTo>
                <a:cubicBezTo>
                  <a:pt x="86930" y="7940"/>
                  <a:pt x="85028" y="6806"/>
                  <a:pt x="82827" y="6806"/>
                </a:cubicBezTo>
                <a:cubicBezTo>
                  <a:pt x="81359" y="6806"/>
                  <a:pt x="79958" y="7339"/>
                  <a:pt x="78890" y="8207"/>
                </a:cubicBezTo>
                <a:cubicBezTo>
                  <a:pt x="78390" y="6038"/>
                  <a:pt x="76422" y="4404"/>
                  <a:pt x="74087" y="4404"/>
                </a:cubicBezTo>
                <a:cubicBezTo>
                  <a:pt x="73653" y="4404"/>
                  <a:pt x="73253" y="4471"/>
                  <a:pt x="72819" y="4571"/>
                </a:cubicBezTo>
                <a:cubicBezTo>
                  <a:pt x="71652" y="2402"/>
                  <a:pt x="69350" y="935"/>
                  <a:pt x="66715" y="935"/>
                </a:cubicBezTo>
                <a:cubicBezTo>
                  <a:pt x="63379" y="935"/>
                  <a:pt x="60577" y="3336"/>
                  <a:pt x="59910" y="6505"/>
                </a:cubicBezTo>
                <a:cubicBezTo>
                  <a:pt x="58976" y="5605"/>
                  <a:pt x="57709" y="5038"/>
                  <a:pt x="56308" y="5038"/>
                </a:cubicBezTo>
                <a:cubicBezTo>
                  <a:pt x="54807" y="5038"/>
                  <a:pt x="53439" y="5671"/>
                  <a:pt x="52505" y="6739"/>
                </a:cubicBezTo>
                <a:cubicBezTo>
                  <a:pt x="51471" y="4971"/>
                  <a:pt x="49569" y="3770"/>
                  <a:pt x="47368" y="3770"/>
                </a:cubicBezTo>
                <a:cubicBezTo>
                  <a:pt x="45400" y="3770"/>
                  <a:pt x="43665" y="4737"/>
                  <a:pt x="42598" y="6238"/>
                </a:cubicBezTo>
                <a:cubicBezTo>
                  <a:pt x="41630" y="5471"/>
                  <a:pt x="40430" y="5038"/>
                  <a:pt x="39129" y="5038"/>
                </a:cubicBezTo>
                <a:cubicBezTo>
                  <a:pt x="38795" y="5038"/>
                  <a:pt x="38462" y="5071"/>
                  <a:pt x="38161" y="5104"/>
                </a:cubicBezTo>
                <a:cubicBezTo>
                  <a:pt x="37294" y="3136"/>
                  <a:pt x="35326" y="1769"/>
                  <a:pt x="33058" y="1769"/>
                </a:cubicBezTo>
                <a:cubicBezTo>
                  <a:pt x="30789" y="1769"/>
                  <a:pt x="28855" y="3103"/>
                  <a:pt x="27987" y="5004"/>
                </a:cubicBezTo>
                <a:cubicBezTo>
                  <a:pt x="27153" y="4237"/>
                  <a:pt x="26053" y="3770"/>
                  <a:pt x="24852" y="3770"/>
                </a:cubicBezTo>
                <a:cubicBezTo>
                  <a:pt x="24418" y="3770"/>
                  <a:pt x="24018" y="3837"/>
                  <a:pt x="23618" y="3937"/>
                </a:cubicBezTo>
                <a:cubicBezTo>
                  <a:pt x="22884" y="1669"/>
                  <a:pt x="20716" y="1"/>
                  <a:pt x="18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274;p42">
            <a:extLst>
              <a:ext uri="{FF2B5EF4-FFF2-40B4-BE49-F238E27FC236}">
                <a16:creationId xmlns:a16="http://schemas.microsoft.com/office/drawing/2014/main" id="{EAE6E69A-B87D-47B5-BA25-812DE0A86165}"/>
              </a:ext>
            </a:extLst>
          </p:cNvPr>
          <p:cNvSpPr/>
          <p:nvPr/>
        </p:nvSpPr>
        <p:spPr>
          <a:xfrm>
            <a:off x="2344594" y="5102092"/>
            <a:ext cx="1944609" cy="212970"/>
          </a:xfrm>
          <a:custGeom>
            <a:avLst/>
            <a:gdLst/>
            <a:ahLst/>
            <a:cxnLst/>
            <a:rect l="l" t="t" r="r" b="b"/>
            <a:pathLst>
              <a:path w="88031" h="9641" extrusionOk="0">
                <a:moveTo>
                  <a:pt x="18180" y="1"/>
                </a:moveTo>
                <a:cubicBezTo>
                  <a:pt x="15645" y="1"/>
                  <a:pt x="13510" y="1669"/>
                  <a:pt x="12743" y="3937"/>
                </a:cubicBezTo>
                <a:cubicBezTo>
                  <a:pt x="12109" y="3570"/>
                  <a:pt x="11376" y="3336"/>
                  <a:pt x="10575" y="3336"/>
                </a:cubicBezTo>
                <a:cubicBezTo>
                  <a:pt x="8373" y="3336"/>
                  <a:pt x="6572" y="5004"/>
                  <a:pt x="6339" y="7172"/>
                </a:cubicBezTo>
                <a:cubicBezTo>
                  <a:pt x="5738" y="6939"/>
                  <a:pt x="5138" y="6806"/>
                  <a:pt x="4471" y="6806"/>
                </a:cubicBezTo>
                <a:cubicBezTo>
                  <a:pt x="2503" y="6806"/>
                  <a:pt x="801" y="7940"/>
                  <a:pt x="1" y="9641"/>
                </a:cubicBezTo>
                <a:lnTo>
                  <a:pt x="88030" y="9641"/>
                </a:lnTo>
                <a:cubicBezTo>
                  <a:pt x="86930" y="7940"/>
                  <a:pt x="84995" y="6806"/>
                  <a:pt x="82827" y="6806"/>
                </a:cubicBezTo>
                <a:cubicBezTo>
                  <a:pt x="81326" y="6806"/>
                  <a:pt x="79958" y="7339"/>
                  <a:pt x="78857" y="8207"/>
                </a:cubicBezTo>
                <a:cubicBezTo>
                  <a:pt x="78357" y="6038"/>
                  <a:pt x="76422" y="4404"/>
                  <a:pt x="74087" y="4404"/>
                </a:cubicBezTo>
                <a:cubicBezTo>
                  <a:pt x="73653" y="4404"/>
                  <a:pt x="73220" y="4471"/>
                  <a:pt x="72819" y="4571"/>
                </a:cubicBezTo>
                <a:cubicBezTo>
                  <a:pt x="71619" y="2402"/>
                  <a:pt x="69350" y="935"/>
                  <a:pt x="66715" y="935"/>
                </a:cubicBezTo>
                <a:cubicBezTo>
                  <a:pt x="63346" y="935"/>
                  <a:pt x="60544" y="3336"/>
                  <a:pt x="59877" y="6505"/>
                </a:cubicBezTo>
                <a:cubicBezTo>
                  <a:pt x="58976" y="5605"/>
                  <a:pt x="57709" y="5038"/>
                  <a:pt x="56308" y="5038"/>
                </a:cubicBezTo>
                <a:cubicBezTo>
                  <a:pt x="54773" y="5038"/>
                  <a:pt x="53406" y="5671"/>
                  <a:pt x="52472" y="6739"/>
                </a:cubicBezTo>
                <a:cubicBezTo>
                  <a:pt x="51471" y="4971"/>
                  <a:pt x="49536" y="3770"/>
                  <a:pt x="47368" y="3770"/>
                </a:cubicBezTo>
                <a:cubicBezTo>
                  <a:pt x="45366" y="3770"/>
                  <a:pt x="43632" y="4737"/>
                  <a:pt x="42564" y="6238"/>
                </a:cubicBezTo>
                <a:cubicBezTo>
                  <a:pt x="41597" y="5471"/>
                  <a:pt x="40396" y="5038"/>
                  <a:pt x="39095" y="5038"/>
                </a:cubicBezTo>
                <a:cubicBezTo>
                  <a:pt x="38762" y="5038"/>
                  <a:pt x="38462" y="5071"/>
                  <a:pt x="38128" y="5104"/>
                </a:cubicBezTo>
                <a:cubicBezTo>
                  <a:pt x="37261" y="3136"/>
                  <a:pt x="35293" y="1769"/>
                  <a:pt x="33024" y="1769"/>
                </a:cubicBezTo>
                <a:cubicBezTo>
                  <a:pt x="30789" y="1769"/>
                  <a:pt x="28855" y="3103"/>
                  <a:pt x="27954" y="5004"/>
                </a:cubicBezTo>
                <a:cubicBezTo>
                  <a:pt x="27120" y="4237"/>
                  <a:pt x="26019" y="3770"/>
                  <a:pt x="24818" y="3770"/>
                </a:cubicBezTo>
                <a:cubicBezTo>
                  <a:pt x="24385" y="3770"/>
                  <a:pt x="23985" y="3837"/>
                  <a:pt x="23584" y="3937"/>
                </a:cubicBezTo>
                <a:cubicBezTo>
                  <a:pt x="22850" y="1669"/>
                  <a:pt x="20716" y="1"/>
                  <a:pt x="1818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275;p42">
            <a:extLst>
              <a:ext uri="{FF2B5EF4-FFF2-40B4-BE49-F238E27FC236}">
                <a16:creationId xmlns:a16="http://schemas.microsoft.com/office/drawing/2014/main" id="{CB03D113-28D5-424E-9D94-B8450A1D27BD}"/>
              </a:ext>
            </a:extLst>
          </p:cNvPr>
          <p:cNvSpPr/>
          <p:nvPr/>
        </p:nvSpPr>
        <p:spPr>
          <a:xfrm>
            <a:off x="3001721" y="3749872"/>
            <a:ext cx="1335211" cy="884264"/>
          </a:xfrm>
          <a:custGeom>
            <a:avLst/>
            <a:gdLst/>
            <a:ahLst/>
            <a:cxnLst/>
            <a:rect l="l" t="t" r="r" b="b"/>
            <a:pathLst>
              <a:path w="60444" h="40030" extrusionOk="0">
                <a:moveTo>
                  <a:pt x="1" y="0"/>
                </a:moveTo>
                <a:lnTo>
                  <a:pt x="1" y="40029"/>
                </a:lnTo>
                <a:lnTo>
                  <a:pt x="60444" y="40029"/>
                </a:lnTo>
                <a:lnTo>
                  <a:pt x="60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36</a:t>
            </a:r>
            <a:endParaRPr sz="1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Google Shape;2276;p42">
            <a:extLst>
              <a:ext uri="{FF2B5EF4-FFF2-40B4-BE49-F238E27FC236}">
                <a16:creationId xmlns:a16="http://schemas.microsoft.com/office/drawing/2014/main" id="{4FA540DC-5AD7-49C5-B430-E7606C607973}"/>
              </a:ext>
            </a:extLst>
          </p:cNvPr>
          <p:cNvSpPr/>
          <p:nvPr/>
        </p:nvSpPr>
        <p:spPr>
          <a:xfrm>
            <a:off x="3001721" y="4666555"/>
            <a:ext cx="1021311" cy="884264"/>
          </a:xfrm>
          <a:custGeom>
            <a:avLst/>
            <a:gdLst/>
            <a:ahLst/>
            <a:cxnLst/>
            <a:rect l="l" t="t" r="r" b="b"/>
            <a:pathLst>
              <a:path w="46234" h="40030" extrusionOk="0">
                <a:moveTo>
                  <a:pt x="1" y="1"/>
                </a:moveTo>
                <a:lnTo>
                  <a:pt x="1" y="40030"/>
                </a:lnTo>
                <a:lnTo>
                  <a:pt x="46234" y="40030"/>
                </a:lnTo>
                <a:lnTo>
                  <a:pt x="4623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sz="1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Google Shape;2277;p42">
            <a:extLst>
              <a:ext uri="{FF2B5EF4-FFF2-40B4-BE49-F238E27FC236}">
                <a16:creationId xmlns:a16="http://schemas.microsoft.com/office/drawing/2014/main" id="{1C9129DB-A126-4309-B202-84DB7E364C2C}"/>
              </a:ext>
            </a:extLst>
          </p:cNvPr>
          <p:cNvSpPr/>
          <p:nvPr/>
        </p:nvSpPr>
        <p:spPr>
          <a:xfrm>
            <a:off x="4380458" y="3749872"/>
            <a:ext cx="1021287" cy="884263"/>
          </a:xfrm>
          <a:custGeom>
            <a:avLst/>
            <a:gdLst/>
            <a:ahLst/>
            <a:cxnLst/>
            <a:rect l="l" t="t" r="r" b="b"/>
            <a:pathLst>
              <a:path w="46233" h="40030" extrusionOk="0">
                <a:moveTo>
                  <a:pt x="0" y="0"/>
                </a:moveTo>
                <a:lnTo>
                  <a:pt x="0" y="40029"/>
                </a:lnTo>
                <a:lnTo>
                  <a:pt x="46233" y="40029"/>
                </a:lnTo>
                <a:lnTo>
                  <a:pt x="4623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-13, -11, -3</a:t>
            </a:r>
            <a:endParaRPr sz="12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278;p42">
            <a:extLst>
              <a:ext uri="{FF2B5EF4-FFF2-40B4-BE49-F238E27FC236}">
                <a16:creationId xmlns:a16="http://schemas.microsoft.com/office/drawing/2014/main" id="{F4673803-4644-4CE7-ACE3-D34DC4273A19}"/>
              </a:ext>
            </a:extLst>
          </p:cNvPr>
          <p:cNvSpPr/>
          <p:nvPr/>
        </p:nvSpPr>
        <p:spPr>
          <a:xfrm>
            <a:off x="4074632" y="4671725"/>
            <a:ext cx="1335211" cy="883513"/>
          </a:xfrm>
          <a:custGeom>
            <a:avLst/>
            <a:gdLst/>
            <a:ahLst/>
            <a:cxnLst/>
            <a:rect l="l" t="t" r="r" b="b"/>
            <a:pathLst>
              <a:path w="60444" h="39996" extrusionOk="0">
                <a:moveTo>
                  <a:pt x="1" y="0"/>
                </a:moveTo>
                <a:lnTo>
                  <a:pt x="1" y="39996"/>
                </a:lnTo>
                <a:lnTo>
                  <a:pt x="60444" y="39996"/>
                </a:lnTo>
                <a:lnTo>
                  <a:pt x="60444" y="0"/>
                </a:lnTo>
                <a:close/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13 &amp; 9</a:t>
            </a:r>
            <a:endParaRPr sz="14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279;p42">
            <a:extLst>
              <a:ext uri="{FF2B5EF4-FFF2-40B4-BE49-F238E27FC236}">
                <a16:creationId xmlns:a16="http://schemas.microsoft.com/office/drawing/2014/main" id="{5FBB7E5A-4584-4A5F-ABC5-9305751F7CBE}"/>
              </a:ext>
            </a:extLst>
          </p:cNvPr>
          <p:cNvSpPr/>
          <p:nvPr/>
        </p:nvSpPr>
        <p:spPr>
          <a:xfrm>
            <a:off x="4355330" y="5442770"/>
            <a:ext cx="1669742" cy="182773"/>
          </a:xfrm>
          <a:custGeom>
            <a:avLst/>
            <a:gdLst/>
            <a:ahLst/>
            <a:cxnLst/>
            <a:rect l="l" t="t" r="r" b="b"/>
            <a:pathLst>
              <a:path w="75588" h="8274" extrusionOk="0">
                <a:moveTo>
                  <a:pt x="15612" y="1"/>
                </a:moveTo>
                <a:cubicBezTo>
                  <a:pt x="13444" y="1"/>
                  <a:pt x="11576" y="1402"/>
                  <a:pt x="10942" y="3370"/>
                </a:cubicBezTo>
                <a:cubicBezTo>
                  <a:pt x="10408" y="3036"/>
                  <a:pt x="9774" y="2869"/>
                  <a:pt x="9107" y="2869"/>
                </a:cubicBezTo>
                <a:cubicBezTo>
                  <a:pt x="7206" y="2869"/>
                  <a:pt x="5638" y="4304"/>
                  <a:pt x="5438" y="6139"/>
                </a:cubicBezTo>
                <a:cubicBezTo>
                  <a:pt x="4938" y="5938"/>
                  <a:pt x="4404" y="5838"/>
                  <a:pt x="3837" y="5838"/>
                </a:cubicBezTo>
                <a:cubicBezTo>
                  <a:pt x="2136" y="5838"/>
                  <a:pt x="668" y="6806"/>
                  <a:pt x="1" y="8240"/>
                </a:cubicBezTo>
                <a:lnTo>
                  <a:pt x="75566" y="8240"/>
                </a:lnTo>
                <a:cubicBezTo>
                  <a:pt x="74596" y="6791"/>
                  <a:pt x="72972" y="5838"/>
                  <a:pt x="71118" y="5838"/>
                </a:cubicBezTo>
                <a:cubicBezTo>
                  <a:pt x="69817" y="5838"/>
                  <a:pt x="68650" y="6272"/>
                  <a:pt x="67716" y="7039"/>
                </a:cubicBezTo>
                <a:cubicBezTo>
                  <a:pt x="67282" y="5171"/>
                  <a:pt x="65614" y="3770"/>
                  <a:pt x="63613" y="3770"/>
                </a:cubicBezTo>
                <a:cubicBezTo>
                  <a:pt x="63246" y="3770"/>
                  <a:pt x="62879" y="3803"/>
                  <a:pt x="62512" y="3904"/>
                </a:cubicBezTo>
                <a:cubicBezTo>
                  <a:pt x="61511" y="2069"/>
                  <a:pt x="59543" y="801"/>
                  <a:pt x="57275" y="801"/>
                </a:cubicBezTo>
                <a:cubicBezTo>
                  <a:pt x="54406" y="801"/>
                  <a:pt x="51971" y="2836"/>
                  <a:pt x="51437" y="5571"/>
                </a:cubicBezTo>
                <a:cubicBezTo>
                  <a:pt x="50637" y="4771"/>
                  <a:pt x="49536" y="4304"/>
                  <a:pt x="48335" y="4304"/>
                </a:cubicBezTo>
                <a:cubicBezTo>
                  <a:pt x="47034" y="4304"/>
                  <a:pt x="45867" y="4871"/>
                  <a:pt x="45066" y="5772"/>
                </a:cubicBezTo>
                <a:cubicBezTo>
                  <a:pt x="44199" y="4237"/>
                  <a:pt x="42531" y="3236"/>
                  <a:pt x="40663" y="3236"/>
                </a:cubicBezTo>
                <a:cubicBezTo>
                  <a:pt x="38962" y="3236"/>
                  <a:pt x="37461" y="4070"/>
                  <a:pt x="36560" y="5338"/>
                </a:cubicBezTo>
                <a:cubicBezTo>
                  <a:pt x="35726" y="4671"/>
                  <a:pt x="34692" y="4304"/>
                  <a:pt x="33558" y="4304"/>
                </a:cubicBezTo>
                <a:cubicBezTo>
                  <a:pt x="33291" y="4304"/>
                  <a:pt x="33024" y="4337"/>
                  <a:pt x="32757" y="4371"/>
                </a:cubicBezTo>
                <a:cubicBezTo>
                  <a:pt x="31990" y="2703"/>
                  <a:pt x="30322" y="1502"/>
                  <a:pt x="28354" y="1502"/>
                </a:cubicBezTo>
                <a:cubicBezTo>
                  <a:pt x="26420" y="1502"/>
                  <a:pt x="24785" y="2636"/>
                  <a:pt x="24018" y="4270"/>
                </a:cubicBezTo>
                <a:cubicBezTo>
                  <a:pt x="23317" y="3637"/>
                  <a:pt x="22350" y="3236"/>
                  <a:pt x="21316" y="3236"/>
                </a:cubicBezTo>
                <a:cubicBezTo>
                  <a:pt x="20949" y="3236"/>
                  <a:pt x="20582" y="3270"/>
                  <a:pt x="20248" y="3370"/>
                </a:cubicBezTo>
                <a:cubicBezTo>
                  <a:pt x="19615" y="1402"/>
                  <a:pt x="17780" y="1"/>
                  <a:pt x="15612" y="1"/>
                </a:cubicBezTo>
                <a:close/>
                <a:moveTo>
                  <a:pt x="75566" y="8240"/>
                </a:moveTo>
                <a:lnTo>
                  <a:pt x="75566" y="8240"/>
                </a:lnTo>
                <a:cubicBezTo>
                  <a:pt x="75573" y="8251"/>
                  <a:pt x="75581" y="8262"/>
                  <a:pt x="75588" y="8273"/>
                </a:cubicBezTo>
                <a:lnTo>
                  <a:pt x="75588" y="824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280;p42">
            <a:extLst>
              <a:ext uri="{FF2B5EF4-FFF2-40B4-BE49-F238E27FC236}">
                <a16:creationId xmlns:a16="http://schemas.microsoft.com/office/drawing/2014/main" id="{A7B8A4F6-2EDE-4E5F-AB9E-1BCF56C7C56C}"/>
              </a:ext>
            </a:extLst>
          </p:cNvPr>
          <p:cNvSpPr/>
          <p:nvPr/>
        </p:nvSpPr>
        <p:spPr>
          <a:xfrm>
            <a:off x="2545894" y="5416463"/>
            <a:ext cx="1344798" cy="147407"/>
          </a:xfrm>
          <a:custGeom>
            <a:avLst/>
            <a:gdLst/>
            <a:ahLst/>
            <a:cxnLst/>
            <a:rect l="l" t="t" r="r" b="b"/>
            <a:pathLst>
              <a:path w="60878" h="6673" extrusionOk="0">
                <a:moveTo>
                  <a:pt x="48302" y="1"/>
                </a:moveTo>
                <a:cubicBezTo>
                  <a:pt x="46534" y="1"/>
                  <a:pt x="45066" y="1135"/>
                  <a:pt x="44532" y="2736"/>
                </a:cubicBezTo>
                <a:cubicBezTo>
                  <a:pt x="44266" y="2669"/>
                  <a:pt x="43999" y="2603"/>
                  <a:pt x="43699" y="2603"/>
                </a:cubicBezTo>
                <a:cubicBezTo>
                  <a:pt x="42865" y="2603"/>
                  <a:pt x="42097" y="2936"/>
                  <a:pt x="41530" y="3470"/>
                </a:cubicBezTo>
                <a:cubicBezTo>
                  <a:pt x="40897" y="2169"/>
                  <a:pt x="39562" y="1235"/>
                  <a:pt x="38028" y="1235"/>
                </a:cubicBezTo>
                <a:cubicBezTo>
                  <a:pt x="36427" y="1235"/>
                  <a:pt x="35092" y="2169"/>
                  <a:pt x="34492" y="3537"/>
                </a:cubicBezTo>
                <a:cubicBezTo>
                  <a:pt x="34258" y="3503"/>
                  <a:pt x="34058" y="3470"/>
                  <a:pt x="33825" y="3470"/>
                </a:cubicBezTo>
                <a:cubicBezTo>
                  <a:pt x="32924" y="3470"/>
                  <a:pt x="32090" y="3804"/>
                  <a:pt x="31423" y="4304"/>
                </a:cubicBezTo>
                <a:cubicBezTo>
                  <a:pt x="30689" y="3270"/>
                  <a:pt x="29488" y="2603"/>
                  <a:pt x="28121" y="2603"/>
                </a:cubicBezTo>
                <a:cubicBezTo>
                  <a:pt x="26586" y="2603"/>
                  <a:pt x="25285" y="3437"/>
                  <a:pt x="24585" y="4671"/>
                </a:cubicBezTo>
                <a:cubicBezTo>
                  <a:pt x="23918" y="3937"/>
                  <a:pt x="22984" y="3470"/>
                  <a:pt x="21950" y="3470"/>
                </a:cubicBezTo>
                <a:cubicBezTo>
                  <a:pt x="20982" y="3470"/>
                  <a:pt x="20082" y="3870"/>
                  <a:pt x="19448" y="4504"/>
                </a:cubicBezTo>
                <a:cubicBezTo>
                  <a:pt x="19014" y="2303"/>
                  <a:pt x="17046" y="668"/>
                  <a:pt x="14744" y="668"/>
                </a:cubicBezTo>
                <a:cubicBezTo>
                  <a:pt x="12910" y="668"/>
                  <a:pt x="11342" y="1669"/>
                  <a:pt x="10508" y="3170"/>
                </a:cubicBezTo>
                <a:cubicBezTo>
                  <a:pt x="10241" y="3103"/>
                  <a:pt x="9941" y="3070"/>
                  <a:pt x="9641" y="3070"/>
                </a:cubicBezTo>
                <a:cubicBezTo>
                  <a:pt x="8040" y="3070"/>
                  <a:pt x="6672" y="4171"/>
                  <a:pt x="6338" y="5705"/>
                </a:cubicBezTo>
                <a:cubicBezTo>
                  <a:pt x="5571" y="5071"/>
                  <a:pt x="4637" y="4704"/>
                  <a:pt x="3603" y="4704"/>
                </a:cubicBezTo>
                <a:cubicBezTo>
                  <a:pt x="2102" y="4704"/>
                  <a:pt x="768" y="5505"/>
                  <a:pt x="1" y="6672"/>
                </a:cubicBezTo>
                <a:lnTo>
                  <a:pt x="60877" y="6672"/>
                </a:lnTo>
                <a:cubicBezTo>
                  <a:pt x="60310" y="5505"/>
                  <a:pt x="59143" y="4704"/>
                  <a:pt x="57775" y="4704"/>
                </a:cubicBezTo>
                <a:cubicBezTo>
                  <a:pt x="57308" y="4704"/>
                  <a:pt x="56875" y="4804"/>
                  <a:pt x="56474" y="4971"/>
                </a:cubicBezTo>
                <a:cubicBezTo>
                  <a:pt x="56308" y="3470"/>
                  <a:pt x="55073" y="2336"/>
                  <a:pt x="53539" y="2336"/>
                </a:cubicBezTo>
                <a:cubicBezTo>
                  <a:pt x="52972" y="2336"/>
                  <a:pt x="52471" y="2469"/>
                  <a:pt x="52038" y="2736"/>
                </a:cubicBezTo>
                <a:cubicBezTo>
                  <a:pt x="51504" y="1135"/>
                  <a:pt x="50036" y="1"/>
                  <a:pt x="4830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281;p42">
            <a:extLst>
              <a:ext uri="{FF2B5EF4-FFF2-40B4-BE49-F238E27FC236}">
                <a16:creationId xmlns:a16="http://schemas.microsoft.com/office/drawing/2014/main" id="{E36227FB-A55E-4551-BFE4-0464BEBD8975}"/>
              </a:ext>
            </a:extLst>
          </p:cNvPr>
          <p:cNvGrpSpPr/>
          <p:nvPr/>
        </p:nvGrpSpPr>
        <p:grpSpPr>
          <a:xfrm>
            <a:off x="2645886" y="2859117"/>
            <a:ext cx="3111833" cy="607091"/>
            <a:chOff x="3118610" y="1771900"/>
            <a:chExt cx="2904698" cy="566681"/>
          </a:xfrm>
        </p:grpSpPr>
        <p:sp>
          <p:nvSpPr>
            <p:cNvPr id="28" name="Google Shape;2282;p42">
              <a:extLst>
                <a:ext uri="{FF2B5EF4-FFF2-40B4-BE49-F238E27FC236}">
                  <a16:creationId xmlns:a16="http://schemas.microsoft.com/office/drawing/2014/main" id="{E5FD4A24-CA75-4C3D-AE85-A490D89EBAEF}"/>
                </a:ext>
              </a:extLst>
            </p:cNvPr>
            <p:cNvSpPr/>
            <p:nvPr/>
          </p:nvSpPr>
          <p:spPr>
            <a:xfrm>
              <a:off x="3118610" y="1844031"/>
              <a:ext cx="2904698" cy="494550"/>
            </a:xfrm>
            <a:custGeom>
              <a:avLst/>
              <a:gdLst/>
              <a:ahLst/>
              <a:cxnLst/>
              <a:rect l="l" t="t" r="r" b="b"/>
              <a:pathLst>
                <a:path w="140868" h="23984" extrusionOk="0">
                  <a:moveTo>
                    <a:pt x="70451" y="0"/>
                  </a:moveTo>
                  <a:lnTo>
                    <a:pt x="0" y="16946"/>
                  </a:lnTo>
                  <a:lnTo>
                    <a:pt x="1701" y="23984"/>
                  </a:lnTo>
                  <a:lnTo>
                    <a:pt x="70451" y="7472"/>
                  </a:lnTo>
                  <a:lnTo>
                    <a:pt x="139200" y="23984"/>
                  </a:lnTo>
                  <a:lnTo>
                    <a:pt x="140868" y="16946"/>
                  </a:lnTo>
                  <a:lnTo>
                    <a:pt x="704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83;p42">
              <a:extLst>
                <a:ext uri="{FF2B5EF4-FFF2-40B4-BE49-F238E27FC236}">
                  <a16:creationId xmlns:a16="http://schemas.microsoft.com/office/drawing/2014/main" id="{FB328427-EEDF-4CA0-8B6B-052CFA4455C7}"/>
                </a:ext>
              </a:extLst>
            </p:cNvPr>
            <p:cNvSpPr/>
            <p:nvPr/>
          </p:nvSpPr>
          <p:spPr>
            <a:xfrm>
              <a:off x="3450825" y="1771900"/>
              <a:ext cx="287700" cy="367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2284;p42">
            <a:extLst>
              <a:ext uri="{FF2B5EF4-FFF2-40B4-BE49-F238E27FC236}">
                <a16:creationId xmlns:a16="http://schemas.microsoft.com/office/drawing/2014/main" id="{94E0BD9F-035A-44FE-8644-F69236302CAF}"/>
              </a:ext>
            </a:extLst>
          </p:cNvPr>
          <p:cNvGrpSpPr/>
          <p:nvPr/>
        </p:nvGrpSpPr>
        <p:grpSpPr>
          <a:xfrm>
            <a:off x="3004237" y="3134410"/>
            <a:ext cx="2401025" cy="581975"/>
            <a:chOff x="3368875" y="1899625"/>
            <a:chExt cx="2401025" cy="581975"/>
          </a:xfrm>
        </p:grpSpPr>
        <p:sp>
          <p:nvSpPr>
            <p:cNvPr id="31" name="Google Shape;2285;p42">
              <a:extLst>
                <a:ext uri="{FF2B5EF4-FFF2-40B4-BE49-F238E27FC236}">
                  <a16:creationId xmlns:a16="http://schemas.microsoft.com/office/drawing/2014/main" id="{6B901336-050B-4B30-A68C-7A9ADB571776}"/>
                </a:ext>
              </a:extLst>
            </p:cNvPr>
            <p:cNvSpPr/>
            <p:nvPr/>
          </p:nvSpPr>
          <p:spPr>
            <a:xfrm>
              <a:off x="3368875" y="2193900"/>
              <a:ext cx="2393700" cy="287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86;p42">
              <a:extLst>
                <a:ext uri="{FF2B5EF4-FFF2-40B4-BE49-F238E27FC236}">
                  <a16:creationId xmlns:a16="http://schemas.microsoft.com/office/drawing/2014/main" id="{378E504B-9FDB-447A-8885-586B030E781F}"/>
                </a:ext>
              </a:extLst>
            </p:cNvPr>
            <p:cNvSpPr/>
            <p:nvPr/>
          </p:nvSpPr>
          <p:spPr>
            <a:xfrm>
              <a:off x="3376200" y="1899625"/>
              <a:ext cx="2393700" cy="29430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87;p42">
              <a:extLst>
                <a:ext uri="{FF2B5EF4-FFF2-40B4-BE49-F238E27FC236}">
                  <a16:creationId xmlns:a16="http://schemas.microsoft.com/office/drawing/2014/main" id="{89341F40-F155-4CC4-AEF9-0E0B95B6283B}"/>
                </a:ext>
              </a:extLst>
            </p:cNvPr>
            <p:cNvSpPr txBox="1"/>
            <p:nvPr/>
          </p:nvSpPr>
          <p:spPr>
            <a:xfrm>
              <a:off x="3421988" y="1998900"/>
              <a:ext cx="221253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 b="1" dirty="0">
                  <a:solidFill>
                    <a:schemeClr val="lt1"/>
                  </a:solidFill>
                  <a:latin typeface="Roboto"/>
                  <a:ea typeface="Roboto"/>
                  <a:sym typeface="Roboto"/>
                </a:rPr>
                <a:t>63, 49,38, 15</a:t>
              </a:r>
              <a:endParaRPr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BAB7E60-AAEB-4958-9D96-1E24D06B29B1}"/>
              </a:ext>
            </a:extLst>
          </p:cNvPr>
          <p:cNvSpPr/>
          <p:nvPr/>
        </p:nvSpPr>
        <p:spPr>
          <a:xfrm>
            <a:off x="8597688" y="0"/>
            <a:ext cx="3580351" cy="643554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DD2A209-B8C5-4539-BC98-834576A1C774}"/>
              </a:ext>
            </a:extLst>
          </p:cNvPr>
          <p:cNvSpPr txBox="1">
            <a:spLocks/>
          </p:cNvSpPr>
          <p:nvPr/>
        </p:nvSpPr>
        <p:spPr>
          <a:xfrm>
            <a:off x="8813781" y="223132"/>
            <a:ext cx="3228834" cy="598927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Model Details: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Price is target feature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($154K to $438K)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11 predictor features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n = 7,212 (train set)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Success Criteria :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r2 = </a:t>
            </a:r>
            <a:r>
              <a:rPr lang="en-US" sz="1500" b="1" dirty="0">
                <a:solidFill>
                  <a:schemeClr val="bg1"/>
                </a:solidFill>
              </a:rPr>
              <a:t>0.52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RMSE = </a:t>
            </a:r>
            <a:r>
              <a:rPr lang="en-US" sz="1500" b="1" dirty="0">
                <a:solidFill>
                  <a:schemeClr val="bg1"/>
                </a:solidFill>
              </a:rPr>
              <a:t>50,137 </a:t>
            </a:r>
            <a:r>
              <a:rPr lang="en-US" sz="1500" dirty="0">
                <a:solidFill>
                  <a:schemeClr val="bg1"/>
                </a:solidFill>
              </a:rPr>
              <a:t>(test)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Cross Validation (8-folds)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RMSE = </a:t>
            </a:r>
            <a:r>
              <a:rPr lang="en-US" sz="1500" b="1" dirty="0">
                <a:solidFill>
                  <a:schemeClr val="bg1"/>
                </a:solidFill>
              </a:rPr>
              <a:t>49,932</a:t>
            </a:r>
            <a:r>
              <a:rPr lang="en-US" sz="1500" dirty="0">
                <a:solidFill>
                  <a:schemeClr val="bg1"/>
                </a:solidFill>
              </a:rPr>
              <a:t> (mean)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7EDD79-F864-48C3-8D64-591991468494}"/>
              </a:ext>
            </a:extLst>
          </p:cNvPr>
          <p:cNvSpPr txBox="1"/>
          <p:nvPr/>
        </p:nvSpPr>
        <p:spPr>
          <a:xfrm>
            <a:off x="246157" y="2056299"/>
            <a:ext cx="609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Top features contributing to the model (t-scores*): </a:t>
            </a:r>
          </a:p>
        </p:txBody>
      </p:sp>
      <p:pic>
        <p:nvPicPr>
          <p:cNvPr id="40" name="Picture 3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D44F683-6B6F-4778-93B5-389174FCE4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8" t="42817" r="45634" b="17137"/>
          <a:stretch/>
        </p:blipFill>
        <p:spPr>
          <a:xfrm>
            <a:off x="8917427" y="4043433"/>
            <a:ext cx="3048179" cy="216563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A8267BD-9BD1-4D52-9546-16B47E58F350}"/>
              </a:ext>
            </a:extLst>
          </p:cNvPr>
          <p:cNvSpPr txBox="1"/>
          <p:nvPr/>
        </p:nvSpPr>
        <p:spPr>
          <a:xfrm>
            <a:off x="282637" y="6006767"/>
            <a:ext cx="6095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/>
              <a:t>* Higher t-scores mean the feature contributes more to the model.</a:t>
            </a:r>
          </a:p>
        </p:txBody>
      </p:sp>
    </p:spTree>
    <p:extLst>
      <p:ext uri="{BB962C8B-B14F-4D97-AF65-F5344CB8AC3E}">
        <p14:creationId xmlns:p14="http://schemas.microsoft.com/office/powerpoint/2010/main" val="1758775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tree in front of a house&#10;&#10;Description automatically generated">
            <a:extLst>
              <a:ext uri="{FF2B5EF4-FFF2-40B4-BE49-F238E27FC236}">
                <a16:creationId xmlns:a16="http://schemas.microsoft.com/office/drawing/2014/main" id="{AA07ECD9-14EF-4833-AE74-3BFFC84D532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 b="21836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ACFB6F-DCAF-4041-B8B7-CCF6E21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the Model </a:t>
            </a:r>
            <a:r>
              <a:rPr lang="en-US" sz="2000" dirty="0"/>
              <a:t>(The Salazar’s $316K target price)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EBB8E-1A80-468F-B6BD-64CEBE046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A) </a:t>
            </a:r>
            <a:r>
              <a:rPr lang="en-US" b="1" dirty="0"/>
              <a:t>Size: </a:t>
            </a:r>
            <a:r>
              <a:rPr lang="en-US" dirty="0"/>
              <a:t>Each additional sq. ft of living area will add $52 to the home price.*</a:t>
            </a:r>
          </a:p>
          <a:p>
            <a:r>
              <a:rPr lang="en-US" dirty="0"/>
              <a:t>B) </a:t>
            </a:r>
            <a:r>
              <a:rPr lang="en-US" b="1" dirty="0"/>
              <a:t>Location: </a:t>
            </a:r>
            <a:r>
              <a:rPr lang="en-US" dirty="0"/>
              <a:t>A home in latitude 5 (Seattle) will add ~$135K to the home price versus a home in latitude 1 (south).*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1A81BF-4D09-4102-8F06-D58887288389}"/>
              </a:ext>
            </a:extLst>
          </p:cNvPr>
          <p:cNvSpPr/>
          <p:nvPr/>
        </p:nvSpPr>
        <p:spPr>
          <a:xfrm>
            <a:off x="7427396" y="147318"/>
            <a:ext cx="4549561" cy="4357363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71D1AC0-00FF-4318-87D2-3D8F7B8FA468}"/>
              </a:ext>
            </a:extLst>
          </p:cNvPr>
          <p:cNvSpPr txBox="1">
            <a:spLocks/>
          </p:cNvSpPr>
          <p:nvPr/>
        </p:nvSpPr>
        <p:spPr>
          <a:xfrm>
            <a:off x="7544212" y="289857"/>
            <a:ext cx="4315928" cy="358981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bg1"/>
                </a:solidFill>
              </a:rPr>
              <a:t>Predicting house price +</a:t>
            </a:r>
          </a:p>
          <a:p>
            <a:r>
              <a:rPr lang="en-US" b="1" dirty="0">
                <a:solidFill>
                  <a:schemeClr val="bg1"/>
                </a:solidFill>
              </a:rPr>
              <a:t>Example 1: size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1,800 sq. ft living area = $366K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1,000 sq. ft living area = $324K</a:t>
            </a:r>
            <a:br>
              <a:rPr lang="en-US" sz="1400" dirty="0">
                <a:solidFill>
                  <a:schemeClr val="bg1"/>
                </a:solidFill>
              </a:rPr>
            </a:br>
            <a:endParaRPr lang="en-US" sz="140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 2: location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Latitude 5 (1,200 </a:t>
            </a:r>
            <a:r>
              <a:rPr lang="en-US" sz="1500" dirty="0" err="1">
                <a:solidFill>
                  <a:schemeClr val="bg1"/>
                </a:solidFill>
              </a:rPr>
              <a:t>sqft</a:t>
            </a:r>
            <a:r>
              <a:rPr lang="en-US" sz="1500" dirty="0">
                <a:solidFill>
                  <a:schemeClr val="bg1"/>
                </a:solidFill>
              </a:rPr>
              <a:t>) = $365K</a:t>
            </a:r>
          </a:p>
          <a:p>
            <a:pPr lvl="1"/>
            <a:r>
              <a:rPr lang="en-US" sz="1500" dirty="0">
                <a:solidFill>
                  <a:schemeClr val="bg1"/>
                </a:solidFill>
              </a:rPr>
              <a:t>Latitude 3 (1,200 </a:t>
            </a:r>
            <a:r>
              <a:rPr lang="en-US" sz="1500" dirty="0" err="1">
                <a:solidFill>
                  <a:schemeClr val="bg1"/>
                </a:solidFill>
              </a:rPr>
              <a:t>sqft</a:t>
            </a:r>
            <a:r>
              <a:rPr lang="en-US" sz="1500" dirty="0">
                <a:solidFill>
                  <a:schemeClr val="bg1"/>
                </a:solidFill>
              </a:rPr>
              <a:t>) = $256K</a:t>
            </a:r>
          </a:p>
          <a:p>
            <a:pPr lvl="1"/>
            <a:endParaRPr lang="en-US" sz="1500" dirty="0">
              <a:solidFill>
                <a:schemeClr val="bg1"/>
              </a:solidFill>
            </a:endParaRPr>
          </a:p>
          <a:p>
            <a:pPr marL="201168" lvl="1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Note: </a:t>
            </a:r>
            <a:r>
              <a:rPr lang="en-US" sz="1500" dirty="0">
                <a:solidFill>
                  <a:schemeClr val="bg1"/>
                </a:solidFill>
              </a:rPr>
              <a:t>+/- $50K (error in our model)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EA6EB6-F728-486D-AC0D-A3A3ACDEB4DD}"/>
              </a:ext>
            </a:extLst>
          </p:cNvPr>
          <p:cNvSpPr txBox="1"/>
          <p:nvPr/>
        </p:nvSpPr>
        <p:spPr>
          <a:xfrm>
            <a:off x="260198" y="6496556"/>
            <a:ext cx="6095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* Based on coefficient values for the feature, when all other features are held constant.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9A30FD-4D19-489A-85C4-CC61CEF32202}"/>
              </a:ext>
            </a:extLst>
          </p:cNvPr>
          <p:cNvSpPr txBox="1"/>
          <p:nvPr/>
        </p:nvSpPr>
        <p:spPr>
          <a:xfrm>
            <a:off x="7544212" y="3920626"/>
            <a:ext cx="4315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chemeClr val="bg1"/>
                </a:solidFill>
              </a:rPr>
              <a:t>+ from the prediction model, with all other variables held constant  (grade 7, condition 3, view 0, </a:t>
            </a:r>
            <a:r>
              <a:rPr lang="en-US" sz="1200" b="1" i="1" dirty="0" err="1">
                <a:solidFill>
                  <a:schemeClr val="bg1"/>
                </a:solidFill>
              </a:rPr>
              <a:t>yr</a:t>
            </a:r>
            <a:r>
              <a:rPr lang="en-US" sz="1200" b="1" i="1" dirty="0">
                <a:solidFill>
                  <a:schemeClr val="bg1"/>
                </a:solidFill>
              </a:rPr>
              <a:t> built 1960 – 80)</a:t>
            </a:r>
          </a:p>
        </p:txBody>
      </p:sp>
    </p:spTree>
    <p:extLst>
      <p:ext uri="{BB962C8B-B14F-4D97-AF65-F5344CB8AC3E}">
        <p14:creationId xmlns:p14="http://schemas.microsoft.com/office/powerpoint/2010/main" val="280334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EF44-A780-4BD8-9874-7E5ACF34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32AB6-A5D6-47CA-97F3-61515F9D3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24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60967-E8DF-4252-A2AE-B86C8650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4BD91-37E4-455B-B952-5F1888CA970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Key Learnings</a:t>
            </a:r>
          </a:p>
          <a:p>
            <a:pPr lvl="1"/>
            <a:r>
              <a:rPr lang="en-US" dirty="0"/>
              <a:t>Location is a key factor</a:t>
            </a:r>
          </a:p>
          <a:p>
            <a:pPr lvl="1"/>
            <a:r>
              <a:rPr lang="en-US" dirty="0"/>
              <a:t>Living space, quality also important</a:t>
            </a:r>
          </a:p>
          <a:p>
            <a:pPr lvl="1"/>
            <a:r>
              <a:rPr lang="en-US" dirty="0"/>
              <a:t>Iterating is vital to modelling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C0EAE3-F254-4ECC-BF1E-B3B95D4F45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Limitations of our Model / Approach</a:t>
            </a:r>
          </a:p>
          <a:p>
            <a:pPr lvl="1"/>
            <a:r>
              <a:rPr lang="en-US" dirty="0"/>
              <a:t>Relatively low predictive power; high margin</a:t>
            </a:r>
            <a:br>
              <a:rPr lang="en-US" dirty="0"/>
            </a:br>
            <a:r>
              <a:rPr lang="en-US" dirty="0"/>
              <a:t>of error</a:t>
            </a:r>
          </a:p>
          <a:p>
            <a:pPr lvl="1"/>
            <a:r>
              <a:rPr lang="en-US" dirty="0"/>
              <a:t>Limiting price range may have hurt model</a:t>
            </a:r>
          </a:p>
          <a:p>
            <a:pPr lvl="1"/>
            <a:r>
              <a:rPr lang="en-US" dirty="0"/>
              <a:t>Data not fulfill all of model assumptions</a:t>
            </a:r>
          </a:p>
          <a:p>
            <a:pPr lvl="1"/>
            <a:r>
              <a:rPr lang="en-US" dirty="0"/>
              <a:t>Over-reliance on categorical data?</a:t>
            </a:r>
          </a:p>
          <a:p>
            <a:pPr lvl="1"/>
            <a:r>
              <a:rPr lang="en-US" dirty="0"/>
              <a:t>Linear regression may not be the best modeling approach for the data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7" name="Picture 6" descr="A picture containing indoor, table, sitting, large&#10;&#10;Description automatically generated">
            <a:extLst>
              <a:ext uri="{FF2B5EF4-FFF2-40B4-BE49-F238E27FC236}">
                <a16:creationId xmlns:a16="http://schemas.microsoft.com/office/drawing/2014/main" id="{373B9A2B-6DE5-448E-81CA-322A1C07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74421"/>
            <a:ext cx="4427950" cy="23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96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044C6-F8BB-4AA5-9AE8-457736B02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D280E-DAC8-4286-9368-1148FACE5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More exploration of </a:t>
            </a:r>
            <a:r>
              <a:rPr lang="en-US" b="1" dirty="0"/>
              <a:t>location</a:t>
            </a:r>
            <a:r>
              <a:rPr lang="en-US" dirty="0"/>
              <a:t>:</a:t>
            </a:r>
          </a:p>
          <a:p>
            <a:pPr lvl="1"/>
            <a:r>
              <a:rPr lang="en-US" sz="1600" dirty="0"/>
              <a:t>transit routes</a:t>
            </a:r>
          </a:p>
          <a:p>
            <a:pPr lvl="1"/>
            <a:r>
              <a:rPr lang="en-US" sz="1600" dirty="0"/>
              <a:t>walkability </a:t>
            </a:r>
          </a:p>
          <a:p>
            <a:pPr lvl="1"/>
            <a:r>
              <a:rPr lang="en-US" sz="1600" dirty="0"/>
              <a:t>proximity to grocery stores</a:t>
            </a:r>
          </a:p>
          <a:p>
            <a:r>
              <a:rPr lang="en-US" dirty="0"/>
              <a:t>Examine various </a:t>
            </a:r>
            <a:r>
              <a:rPr lang="en-US" b="1" dirty="0"/>
              <a:t>home types</a:t>
            </a:r>
            <a:r>
              <a:rPr lang="en-US" dirty="0"/>
              <a:t>:</a:t>
            </a:r>
          </a:p>
          <a:p>
            <a:pPr lvl="1"/>
            <a:r>
              <a:rPr lang="en-US" sz="1600" dirty="0"/>
              <a:t>duplex </a:t>
            </a:r>
          </a:p>
          <a:p>
            <a:pPr lvl="1"/>
            <a:r>
              <a:rPr lang="en-US" sz="1600" dirty="0"/>
              <a:t>town-homes </a:t>
            </a:r>
          </a:p>
          <a:p>
            <a:pPr lvl="1"/>
            <a:r>
              <a:rPr lang="en-US" sz="1600" dirty="0"/>
              <a:t>condos</a:t>
            </a:r>
          </a:p>
          <a:p>
            <a:r>
              <a:rPr lang="en-US" dirty="0"/>
              <a:t>Investigate other dwelling / property </a:t>
            </a:r>
            <a:r>
              <a:rPr lang="en-US" b="1" dirty="0"/>
              <a:t>features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floor plans </a:t>
            </a:r>
          </a:p>
          <a:p>
            <a:pPr lvl="1"/>
            <a:r>
              <a:rPr lang="en-US" dirty="0"/>
              <a:t>private yard</a:t>
            </a:r>
          </a:p>
          <a:p>
            <a:pPr lvl="1"/>
            <a:r>
              <a:rPr lang="en-US" dirty="0"/>
              <a:t>Parking</a:t>
            </a:r>
          </a:p>
          <a:p>
            <a:r>
              <a:rPr lang="en-US" dirty="0"/>
              <a:t>Explore impact of </a:t>
            </a:r>
            <a:r>
              <a:rPr lang="en-US" b="1" dirty="0"/>
              <a:t>Covid-19 </a:t>
            </a:r>
            <a:r>
              <a:rPr lang="en-US" dirty="0"/>
              <a:t>on prices and market</a:t>
            </a:r>
          </a:p>
        </p:txBody>
      </p:sp>
      <p:pic>
        <p:nvPicPr>
          <p:cNvPr id="5" name="Picture 4" descr="A person standing in front of a bus&#10;&#10;Description automatically generated">
            <a:extLst>
              <a:ext uri="{FF2B5EF4-FFF2-40B4-BE49-F238E27FC236}">
                <a16:creationId xmlns:a16="http://schemas.microsoft.com/office/drawing/2014/main" id="{88AAEE6C-22DD-4BCA-A501-30D862C30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0" y="2108201"/>
            <a:ext cx="45720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3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E3E61-193C-4E56-95E2-10B5D977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E9EDB-8BBD-4C18-BE2C-F7DEB2C620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8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AA5B-0ADE-42B7-BB7B-4DE5B4B1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1E5B-B563-48D2-829E-74C4E7C8D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Many thanks to:</a:t>
            </a:r>
          </a:p>
          <a:p>
            <a:pPr lvl="1"/>
            <a:r>
              <a:rPr lang="en-US" dirty="0"/>
              <a:t>Flatiron School</a:t>
            </a:r>
          </a:p>
          <a:p>
            <a:pPr lvl="1"/>
            <a:r>
              <a:rPr lang="en-US" dirty="0"/>
              <a:t>Our fearless instructor: </a:t>
            </a:r>
            <a:r>
              <a:rPr lang="en-US" dirty="0" err="1"/>
              <a:t>Yish</a:t>
            </a:r>
            <a:r>
              <a:rPr lang="en-US" dirty="0"/>
              <a:t> Lim</a:t>
            </a:r>
          </a:p>
          <a:p>
            <a:pPr lvl="1"/>
            <a:r>
              <a:rPr lang="en-US" dirty="0"/>
              <a:t>Fill-in instructors: Amber Y., </a:t>
            </a:r>
            <a:r>
              <a:rPr lang="en-US" dirty="0" err="1"/>
              <a:t>Lindesy</a:t>
            </a:r>
            <a:r>
              <a:rPr lang="en-US" dirty="0"/>
              <a:t> B., and </a:t>
            </a:r>
            <a:r>
              <a:rPr lang="en-US" dirty="0" err="1"/>
              <a:t>Abhineet</a:t>
            </a:r>
            <a:r>
              <a:rPr lang="en-US" dirty="0"/>
              <a:t> K.</a:t>
            </a:r>
          </a:p>
          <a:p>
            <a:pPr lvl="1"/>
            <a:r>
              <a:rPr lang="en-US" dirty="0"/>
              <a:t>Our helpful classmates in cohort (onl-ft-092820)</a:t>
            </a:r>
          </a:p>
          <a:p>
            <a:pPr marL="201168" lvl="1" indent="0">
              <a:buNone/>
            </a:pPr>
            <a:endParaRPr lang="en-US" dirty="0"/>
          </a:p>
          <a:p>
            <a:pPr marL="292608" lvl="1">
              <a:buNone/>
            </a:pPr>
            <a:r>
              <a:rPr lang="en-US" sz="1900" dirty="0"/>
              <a:t>Learn more at: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i="1" dirty="0">
                <a:hlinkClick r:id="rId2"/>
              </a:rPr>
              <a:t>github.com/melfriedman/KingHousing</a:t>
            </a:r>
            <a:r>
              <a:rPr lang="en-US" sz="1400" i="1" dirty="0"/>
              <a:t>  </a:t>
            </a:r>
          </a:p>
          <a:p>
            <a:pPr marL="292608" lvl="1">
              <a:buNone/>
            </a:pPr>
            <a:r>
              <a:rPr lang="en-US" sz="1900" dirty="0"/>
              <a:t>Contact us: </a:t>
            </a:r>
            <a:r>
              <a:rPr lang="en-US" sz="1800" dirty="0"/>
              <a:t>	</a:t>
            </a:r>
          </a:p>
          <a:p>
            <a:pPr marL="292608" lvl="1">
              <a:buNone/>
            </a:pPr>
            <a:r>
              <a:rPr lang="en-US" sz="1800" dirty="0"/>
              <a:t>	Matthew: </a:t>
            </a:r>
            <a:r>
              <a:rPr lang="en-US" sz="1800" dirty="0">
                <a:hlinkClick r:id="rId3"/>
              </a:rPr>
              <a:t>mattzhang989@gmail.com</a:t>
            </a:r>
            <a:r>
              <a:rPr lang="en-US" sz="1800" dirty="0"/>
              <a:t> </a:t>
            </a:r>
          </a:p>
          <a:p>
            <a:pPr marL="292608" lvl="1">
              <a:buNone/>
            </a:pPr>
            <a:r>
              <a:rPr lang="en-US" sz="1800" dirty="0"/>
              <a:t>	Mark: </a:t>
            </a:r>
            <a:r>
              <a:rPr lang="en-US" sz="1800" dirty="0">
                <a:hlinkClick r:id="rId4"/>
              </a:rPr>
              <a:t>markpatterson8@hotmail.com</a:t>
            </a:r>
            <a:r>
              <a:rPr lang="en-US" sz="1800" dirty="0"/>
              <a:t> </a:t>
            </a:r>
          </a:p>
          <a:p>
            <a:pPr marL="292608" lvl="1">
              <a:buNone/>
            </a:pPr>
            <a:r>
              <a:rPr lang="en-US" sz="1800" dirty="0"/>
              <a:t>	Mel: </a:t>
            </a:r>
            <a:r>
              <a:rPr lang="en-US" sz="1800" dirty="0">
                <a:hlinkClick r:id="rId5"/>
              </a:rPr>
              <a:t>melfriedman27@gmail.com</a:t>
            </a:r>
            <a:r>
              <a:rPr lang="en-US" sz="1800" dirty="0"/>
              <a:t> </a:t>
            </a: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A459121-D1CF-4271-ABA3-6A1099905D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401" y="2108201"/>
            <a:ext cx="4193279" cy="313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227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AA242-1DDB-4346-A630-5A0DD9A9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M3 Consulting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08ECA-DF33-45E8-A8AB-D7459FE1A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i="1" dirty="0"/>
              <a:t>“Helping good people find affordable homes.”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536BE5-7CC6-4450-8D0A-91CB7B898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with several non-profit groups in King County, WA:</a:t>
            </a:r>
          </a:p>
          <a:p>
            <a:pPr marL="342900" indent="-342900">
              <a:buAutoNum type="arabicParenR"/>
            </a:pPr>
            <a:r>
              <a:rPr lang="en-US" dirty="0"/>
              <a:t>What features help predict home price (under $500K)?</a:t>
            </a:r>
          </a:p>
          <a:p>
            <a:pPr marL="342900" indent="-342900">
              <a:buAutoNum type="arabicParenR"/>
            </a:pPr>
            <a:r>
              <a:rPr lang="en-US" dirty="0"/>
              <a:t>What features can be minimized to bring down home price?</a:t>
            </a:r>
          </a:p>
          <a:p>
            <a:pPr marL="342900" indent="-342900">
              <a:buAutoNum type="arabicParenR"/>
            </a:pPr>
            <a:r>
              <a:rPr lang="en-US" dirty="0"/>
              <a:t>Where in King County should new buyers look for affordable homes?</a:t>
            </a:r>
          </a:p>
        </p:txBody>
      </p:sp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57B560-D9CB-49A6-B057-CC690814E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325" y="1959944"/>
            <a:ext cx="5767003" cy="384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0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D2BA3-752C-4A03-ADAE-66501A65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A54B-C57C-4BF4-A713-B3CF6ECC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King County, WA: </a:t>
            </a:r>
          </a:p>
          <a:p>
            <a:pPr lvl="1"/>
            <a:r>
              <a:rPr lang="en-US" dirty="0"/>
              <a:t>Population (2010): 1.9 million</a:t>
            </a:r>
          </a:p>
          <a:p>
            <a:pPr lvl="1"/>
            <a:r>
              <a:rPr lang="en-US" dirty="0"/>
              <a:t>HH Income (2014): $75K</a:t>
            </a:r>
          </a:p>
          <a:p>
            <a:pPr lvl="1"/>
            <a:r>
              <a:rPr lang="en-US" dirty="0"/>
              <a:t>Median home value (2014-2018): $494K</a:t>
            </a:r>
          </a:p>
          <a:p>
            <a:pPr lvl="1"/>
            <a:r>
              <a:rPr lang="en-US" dirty="0"/>
              <a:t>Tech boom of the 2000 has created one of the</a:t>
            </a:r>
            <a:br>
              <a:rPr lang="en-US" dirty="0"/>
            </a:br>
            <a:r>
              <a:rPr lang="en-US" dirty="0"/>
              <a:t>most expensive housing markets in the country</a:t>
            </a:r>
          </a:p>
          <a:p>
            <a:pPr lvl="1"/>
            <a:r>
              <a:rPr lang="en-US" dirty="0"/>
              <a:t>In a recent survey, the top feature buyers said</a:t>
            </a:r>
            <a:br>
              <a:rPr lang="en-US" dirty="0"/>
            </a:br>
            <a:r>
              <a:rPr lang="en-US" dirty="0"/>
              <a:t>they want most: </a:t>
            </a:r>
          </a:p>
          <a:p>
            <a:pPr lvl="2"/>
            <a:r>
              <a:rPr lang="en-US" i="1" dirty="0"/>
              <a:t>“a home that is within my initial budget” (89%)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7975D07-2C7B-4493-84C5-905C776FED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32835"/>
            <a:ext cx="5171368" cy="360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8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87385-FEFD-4128-99D7-F1F5C6DBF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Salazar family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6AEAF-6FB3-4AD5-A601-BC68656A0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i="1" dirty="0"/>
              <a:t>“We want a home we can afford, and that will be a safe place for our kids to grow.”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4B65F-7BA4-4B9D-8A58-DE9C3C0F00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Currently renting an apartment</a:t>
            </a:r>
          </a:p>
          <a:p>
            <a:r>
              <a:rPr lang="en-US" dirty="0"/>
              <a:t>Looking to buy their first home</a:t>
            </a:r>
          </a:p>
          <a:p>
            <a:r>
              <a:rPr lang="en-US" dirty="0"/>
              <a:t>HH Income of $75K</a:t>
            </a:r>
          </a:p>
          <a:p>
            <a:r>
              <a:rPr lang="en-US" dirty="0"/>
              <a:t>Assuming a $10K down payment, they can afford a </a:t>
            </a:r>
            <a:r>
              <a:rPr lang="en-US" b="1" dirty="0"/>
              <a:t>$316K </a:t>
            </a:r>
            <a:r>
              <a:rPr lang="en-US" dirty="0"/>
              <a:t>home*</a:t>
            </a:r>
          </a:p>
          <a:p>
            <a:endParaRPr lang="en-US" dirty="0"/>
          </a:p>
          <a:p>
            <a:r>
              <a:rPr lang="en-US" sz="1400" i="1" dirty="0"/>
              <a:t>*based on an affordability calculator</a:t>
            </a:r>
          </a:p>
        </p:txBody>
      </p:sp>
      <p:pic>
        <p:nvPicPr>
          <p:cNvPr id="8" name="Picture 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D6B66775-C892-41BD-A1A1-8614FEBB1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315" y="1776679"/>
            <a:ext cx="6825682" cy="44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093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14AFE-AB5F-43C7-9BE5-3A493E1B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EB7E3-1347-443A-90B0-210F53F22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0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6285-1215-48FB-961E-9B8176A7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3656C-3AEF-48DC-A1CE-A75AC93862F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Housing Sales Data: </a:t>
            </a:r>
          </a:p>
          <a:p>
            <a:pPr lvl="1"/>
            <a:r>
              <a:rPr lang="en-US" dirty="0"/>
              <a:t>Data provided by King County Assessors Office</a:t>
            </a:r>
          </a:p>
          <a:p>
            <a:pPr lvl="1"/>
            <a:r>
              <a:rPr lang="en-US" dirty="0"/>
              <a:t>Home sales: May 2014 to May 2015</a:t>
            </a:r>
          </a:p>
          <a:p>
            <a:pPr lvl="1"/>
            <a:r>
              <a:rPr lang="en-US" dirty="0"/>
              <a:t>~ 21,000 records</a:t>
            </a:r>
          </a:p>
          <a:p>
            <a:pPr lvl="1"/>
            <a:r>
              <a:rPr lang="en-US" dirty="0"/>
              <a:t>21 variables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85502-B940-4B52-96E7-34800DAA1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Our Process*:</a:t>
            </a:r>
          </a:p>
          <a:p>
            <a:pPr lvl="1"/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D11E5B1-A1C5-48B3-B506-20C2C33C2D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1" t="18896" r="34390" b="16401"/>
          <a:stretch/>
        </p:blipFill>
        <p:spPr>
          <a:xfrm>
            <a:off x="7374664" y="2509475"/>
            <a:ext cx="3781016" cy="3743159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889B15AD-C977-4441-ACE3-3817232FA1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93" y="3429000"/>
            <a:ext cx="1998680" cy="26021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1E18F7-4A4A-4E63-AB03-6BBE26FA6519}"/>
              </a:ext>
            </a:extLst>
          </p:cNvPr>
          <p:cNvSpPr txBox="1"/>
          <p:nvPr/>
        </p:nvSpPr>
        <p:spPr>
          <a:xfrm>
            <a:off x="5737016" y="5962280"/>
            <a:ext cx="297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* This process is called CRISP-DM</a:t>
            </a:r>
          </a:p>
        </p:txBody>
      </p:sp>
    </p:spTree>
    <p:extLst>
      <p:ext uri="{BB962C8B-B14F-4D97-AF65-F5344CB8AC3E}">
        <p14:creationId xmlns:p14="http://schemas.microsoft.com/office/powerpoint/2010/main" val="132137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0449D-5C59-4495-8463-236F7B17A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 Journey</a:t>
            </a:r>
          </a:p>
        </p:txBody>
      </p:sp>
      <p:pic>
        <p:nvPicPr>
          <p:cNvPr id="9" name="Content Placeholder 8" descr="A picture containing table&#10;&#10;Description automatically generated">
            <a:extLst>
              <a:ext uri="{FF2B5EF4-FFF2-40B4-BE49-F238E27FC236}">
                <a16:creationId xmlns:a16="http://schemas.microsoft.com/office/drawing/2014/main" id="{7B0ECC74-F5CA-45CD-8CB6-A4B5B9AD6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6" r="4246" b="2620"/>
          <a:stretch/>
        </p:blipFill>
        <p:spPr>
          <a:xfrm>
            <a:off x="4831114" y="322282"/>
            <a:ext cx="5396629" cy="2432138"/>
          </a:xfrm>
          <a:ln>
            <a:solidFill>
              <a:schemeClr val="tx1"/>
            </a:solidFill>
          </a:ln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99F2BDC-4C97-4A71-9BBD-F493D1807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4755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Researched features</a:t>
            </a:r>
          </a:p>
          <a:p>
            <a:r>
              <a:rPr lang="en-US" dirty="0"/>
              <a:t>Visualized and looked at descriptive statistics</a:t>
            </a:r>
          </a:p>
          <a:p>
            <a:r>
              <a:rPr lang="en-US" dirty="0"/>
              <a:t>Examined distributions</a:t>
            </a:r>
          </a:p>
          <a:p>
            <a:r>
              <a:rPr lang="en-US" dirty="0"/>
              <a:t>Looked for linear relationships</a:t>
            </a:r>
          </a:p>
          <a:p>
            <a:r>
              <a:rPr lang="en-US" dirty="0" err="1"/>
              <a:t>Formated</a:t>
            </a:r>
            <a:r>
              <a:rPr lang="en-US" dirty="0"/>
              <a:t> features as numbers; null values turned into 0’s</a:t>
            </a:r>
          </a:p>
          <a:p>
            <a:r>
              <a:rPr lang="en-US" dirty="0"/>
              <a:t>Removed un-used features</a:t>
            </a:r>
            <a:br>
              <a:rPr lang="en-US" dirty="0"/>
            </a:br>
            <a:r>
              <a:rPr lang="en-US" sz="1400" dirty="0"/>
              <a:t>(zip code, date, longitude)</a:t>
            </a:r>
          </a:p>
          <a:p>
            <a:r>
              <a:rPr lang="en-US" dirty="0"/>
              <a:t>Checked for duplicates</a:t>
            </a:r>
          </a:p>
          <a:p>
            <a:endParaRPr lang="en-US" dirty="0"/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01AC807-50D3-4315-AE0B-CFC3FBD477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3" t="32065" r="16241" b="39714"/>
          <a:stretch/>
        </p:blipFill>
        <p:spPr>
          <a:xfrm>
            <a:off x="5531277" y="4768344"/>
            <a:ext cx="6613973" cy="19353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D85E5D-70B5-4326-AEF8-B56379B7EB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2" t="24458" r="29944" b="16646"/>
          <a:stretch/>
        </p:blipFill>
        <p:spPr>
          <a:xfrm>
            <a:off x="7803254" y="687700"/>
            <a:ext cx="4106385" cy="403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10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EC16-628C-4849-B377-B5C77759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0E2EF9-A389-49CC-853C-78283B8A4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549025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{09F239AA-0EAC-45A3-96B0-C36B6D82C203}tf56160789_win32</Template>
  <TotalTime>1132</TotalTime>
  <Words>1047</Words>
  <Application>Microsoft Office PowerPoint</Application>
  <PresentationFormat>Widescreen</PresentationFormat>
  <Paragraphs>152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Bookman Old Style</vt:lpstr>
      <vt:lpstr>Calibri</vt:lpstr>
      <vt:lpstr>Franklin Gothic Book</vt:lpstr>
      <vt:lpstr>Roboto</vt:lpstr>
      <vt:lpstr>1_RetrospectVTI</vt:lpstr>
      <vt:lpstr>Predicting Housing Prices in King County, WA </vt:lpstr>
      <vt:lpstr>Context</vt:lpstr>
      <vt:lpstr>M3 Consulting</vt:lpstr>
      <vt:lpstr>Understanding the Context</vt:lpstr>
      <vt:lpstr>Meet the Salazar family</vt:lpstr>
      <vt:lpstr>Data</vt:lpstr>
      <vt:lpstr>Exploring the Data</vt:lpstr>
      <vt:lpstr>Our Data Journey</vt:lpstr>
      <vt:lpstr>Modeling</vt:lpstr>
      <vt:lpstr>Our Modeling Journey</vt:lpstr>
      <vt:lpstr>Low-priced shows clearer linear relationship</vt:lpstr>
      <vt:lpstr>Location, location, location…</vt:lpstr>
      <vt:lpstr>Created 6 bands for latitude</vt:lpstr>
      <vt:lpstr>Model Adjustments</vt:lpstr>
      <vt:lpstr>Our Final Model</vt:lpstr>
      <vt:lpstr>Predicting with the Model (The Salazar’s $316K target price)</vt:lpstr>
      <vt:lpstr>Conclusions</vt:lpstr>
      <vt:lpstr>Insights</vt:lpstr>
      <vt:lpstr>Next Steps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Gayle Tsen</dc:creator>
  <cp:lastModifiedBy>Gayle Tsen</cp:lastModifiedBy>
  <cp:revision>44</cp:revision>
  <dcterms:created xsi:type="dcterms:W3CDTF">2020-11-28T05:02:39Z</dcterms:created>
  <dcterms:modified xsi:type="dcterms:W3CDTF">2020-11-30T05:03:06Z</dcterms:modified>
</cp:coreProperties>
</file>